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76" r:id="rId4"/>
    <p:sldId id="281" r:id="rId5"/>
    <p:sldId id="279" r:id="rId6"/>
    <p:sldId id="282" r:id="rId7"/>
    <p:sldId id="283" r:id="rId8"/>
    <p:sldId id="288" r:id="rId9"/>
    <p:sldId id="289" r:id="rId10"/>
    <p:sldId id="290" r:id="rId11"/>
    <p:sldId id="291" r:id="rId12"/>
    <p:sldId id="292" r:id="rId13"/>
    <p:sldId id="285" r:id="rId14"/>
    <p:sldId id="293" r:id="rId15"/>
    <p:sldId id="296" r:id="rId16"/>
    <p:sldId id="299" r:id="rId17"/>
    <p:sldId id="294" r:id="rId18"/>
    <p:sldId id="300" r:id="rId19"/>
    <p:sldId id="301" r:id="rId20"/>
    <p:sldId id="297" r:id="rId21"/>
    <p:sldId id="302" r:id="rId22"/>
    <p:sldId id="304" r:id="rId23"/>
    <p:sldId id="303" r:id="rId24"/>
    <p:sldId id="305" r:id="rId25"/>
    <p:sldId id="306" r:id="rId26"/>
    <p:sldId id="307" r:id="rId27"/>
    <p:sldId id="295" r:id="rId28"/>
    <p:sldId id="27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6600"/>
    <a:srgbClr val="A11378"/>
    <a:srgbClr val="FF0066"/>
    <a:srgbClr val="EF7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49" autoAdjust="0"/>
  </p:normalViewPr>
  <p:slideViewPr>
    <p:cSldViewPr snapToGrid="0">
      <p:cViewPr varScale="1">
        <p:scale>
          <a:sx n="68" d="100"/>
          <a:sy n="68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3177EF6-3479-425B-AD95-A72BF53BA98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1F1746-D4B0-4507-8204-2C8C09E9513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1FD521-A433-42F2-B3B9-264AAAEBCC33}" type="datetimeFigureOut">
              <a:rPr lang="en-US" smtClean="0"/>
              <a:t>1/5/2020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29E62-462E-4E57-850E-2B89F60382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C909A4-B627-4181-9CF4-E6645568E21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C10AB4-626C-496C-9464-C50D98659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5683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24090-E782-4539-8661-998478827FB2}" type="datetimeFigureOut">
              <a:rPr lang="en-US" smtClean="0"/>
              <a:t>1/5/2020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EF4F0-B01F-49F6-8BE3-F23017C9D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65246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C8223-F029-4BF7-B98A-7C6710FEF75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766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52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latin typeface="Helvetica Neue"/>
              </a:rPr>
              <a:t>Từ</a:t>
            </a:r>
            <a:r>
              <a:rPr lang="en-US" dirty="0">
                <a:latin typeface="Helvetica Neue"/>
              </a:rPr>
              <a:t> 15649 records, </a:t>
            </a:r>
            <a:r>
              <a:rPr lang="en-US" dirty="0" err="1">
                <a:latin typeface="Helvetica Neue"/>
              </a:rPr>
              <a:t>giờ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nhóm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tách</a:t>
            </a:r>
            <a:r>
              <a:rPr lang="en-US" dirty="0">
                <a:latin typeface="Helvetica Neue"/>
              </a:rPr>
              <a:t> ra </a:t>
            </a:r>
            <a:r>
              <a:rPr lang="en-US" dirty="0" err="1">
                <a:latin typeface="Helvetica Neue"/>
              </a:rPr>
              <a:t>thành</a:t>
            </a:r>
            <a:r>
              <a:rPr lang="en-US" dirty="0">
                <a:latin typeface="Helvetica Neue"/>
              </a:rPr>
              <a:t> 2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theo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tỷ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lệ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80% train (</a:t>
            </a:r>
            <a:r>
              <a:rPr lang="en-US" dirty="0">
                <a:latin typeface="Helvetica Neue"/>
              </a:rPr>
              <a:t>12519 records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) 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20% test (</a:t>
            </a:r>
            <a:r>
              <a:rPr lang="en-US" dirty="0">
                <a:latin typeface="Helvetica Neue"/>
              </a:rPr>
              <a:t>3130 records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). Train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lúc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tiền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lý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tách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ra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tiếp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2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theo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tỷ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lệ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70% train (</a:t>
            </a:r>
            <a:r>
              <a:rPr lang="en-US" dirty="0">
                <a:latin typeface="Helvetica Neue"/>
              </a:rPr>
              <a:t>8763 records)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30% validation (3756 records).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>
                <a:solidFill>
                  <a:srgbClr val="FF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train dung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huấn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luyện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>
                <a:solidFill>
                  <a:srgbClr val="FF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dùng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đánh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>
                <a:solidFill>
                  <a:srgbClr val="FF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test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dùng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kiểm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tra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năng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suất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đạt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FF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54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Ban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đầu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định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điền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thiếu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DataFame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bằng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tìm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description,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ng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quan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sát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description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viết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theo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format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sẵn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(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địa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chỉ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phòng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kích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ớc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,…)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cùng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web,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ra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câu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theo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format,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còn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câu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xuất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hiện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description.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vậy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chiến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l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này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xem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!.</a:t>
            </a:r>
            <a:endParaRPr lang="en-US" dirty="0">
              <a:solidFill>
                <a:srgbClr val="FF0000"/>
              </a:solidFill>
              <a:latin typeface="Helvetica Neue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724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774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54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3435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6276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0653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806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C8223-F029-4BF7-B98A-7C6710FEF75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7830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1046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603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875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134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tìm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hiểu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kỹ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thuộc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tính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chọn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a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huấn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luyện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tránh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tr</a:t>
            </a:r>
            <a:r>
              <a:rPr lang="vi-VN" i="1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i="1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dùng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mortgage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nhân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220 ra con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gần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tiền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căn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nhà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mà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đã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)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Mặc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dù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vẫn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kịp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deadline,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ng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bắt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đầu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sớm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ngày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ít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sẽ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cực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thêm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tháng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12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năm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2019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chính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ngày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10/12/2019,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lúc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web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a up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cua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tháng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12).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vẫn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còn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lớn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(114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do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bằng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kiến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thức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nhân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nếu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bằng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tay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sẽ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224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).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Dẫn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thời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gian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chạy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lâu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tham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áp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dụng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ơng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pháp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(PCA)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xem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quả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689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08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89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57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89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từ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ngày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10/12/2019, parse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hết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cả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page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latin typeface="Helvetica Neue"/>
              </a:rPr>
              <a:t>21268 records, </a:t>
            </a:r>
            <a:r>
              <a:rPr lang="en-US" dirty="0" err="1">
                <a:latin typeface="Helvetica Neue"/>
              </a:rPr>
              <a:t>sau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khi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xóa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trùng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thu</a:t>
            </a:r>
            <a:r>
              <a:rPr lang="en-US" dirty="0">
                <a:latin typeface="Helvetica Neue"/>
              </a:rPr>
              <a:t> đ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ợc</a:t>
            </a:r>
            <a:r>
              <a:rPr lang="en-US" dirty="0">
                <a:latin typeface="Helvetica Neue"/>
              </a:rPr>
              <a:t> 18893 records, </a:t>
            </a:r>
            <a:r>
              <a:rPr lang="en-US" dirty="0" err="1">
                <a:latin typeface="Helvetica Neue"/>
              </a:rPr>
              <a:t>tiếp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tục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chỉ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lấy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liệu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của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năm</a:t>
            </a:r>
            <a:r>
              <a:rPr lang="en-US" dirty="0">
                <a:latin typeface="Helvetica Neue"/>
              </a:rPr>
              <a:t> 2019 </a:t>
            </a:r>
            <a:r>
              <a:rPr lang="en-US" dirty="0" err="1">
                <a:latin typeface="Helvetica Neue"/>
              </a:rPr>
              <a:t>thu</a:t>
            </a:r>
            <a:r>
              <a:rPr lang="en-US" dirty="0">
                <a:latin typeface="Helvetica Neue"/>
              </a:rPr>
              <a:t> đ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ợc</a:t>
            </a:r>
            <a:r>
              <a:rPr lang="en-US" dirty="0">
                <a:latin typeface="Helvetica Neue"/>
              </a:rPr>
              <a:t> 15755 record, </a:t>
            </a:r>
            <a:r>
              <a:rPr lang="en-US" dirty="0" err="1">
                <a:latin typeface="Helvetica Neue"/>
              </a:rPr>
              <a:t>lựa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chọn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những</a:t>
            </a:r>
            <a:r>
              <a:rPr lang="en-US" dirty="0">
                <a:latin typeface="Helvetica Neue"/>
              </a:rPr>
              <a:t> records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 correct output (</a:t>
            </a:r>
            <a:r>
              <a:rPr lang="en-US" dirty="0" err="1">
                <a:latin typeface="Helvetica Neue"/>
              </a:rPr>
              <a:t>không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mỗi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địa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chỉ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duy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một</a:t>
            </a:r>
            <a:r>
              <a:rPr lang="en-US" dirty="0">
                <a:latin typeface="Helvetica Neue"/>
              </a:rPr>
              <a:t> record t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ơng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ứng</a:t>
            </a:r>
            <a:r>
              <a:rPr lang="en-US" dirty="0">
                <a:latin typeface="Helvetica Neue"/>
              </a:rPr>
              <a:t>), </a:t>
            </a:r>
            <a:r>
              <a:rPr lang="en-US" dirty="0" err="1">
                <a:latin typeface="Helvetica Neue"/>
              </a:rPr>
              <a:t>cuối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cùng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thu</a:t>
            </a:r>
            <a:r>
              <a:rPr lang="en-US" dirty="0">
                <a:latin typeface="Helvetica Neue"/>
              </a:rPr>
              <a:t> đ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ợc</a:t>
            </a:r>
            <a:r>
              <a:rPr lang="en-US" dirty="0">
                <a:latin typeface="Helvetica Neue"/>
              </a:rPr>
              <a:t> 15649 records.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740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72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097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1E35505-9D26-4CCA-88A8-7278724AB2D4}" type="datetime1">
              <a:rPr lang="en-US" smtClean="0"/>
              <a:t>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75560" y="6492875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33E7B-35C4-4543-9D47-AB80A65021AB}" type="datetime1">
              <a:rPr lang="en-US" smtClean="0"/>
              <a:t>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39490" y="6492875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1018BA2-1933-4340-B3FB-8224D14F0FA8}" type="datetime1">
              <a:rPr lang="en-US" smtClean="0"/>
              <a:t>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27805" y="6487388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1B53F-2997-4D61-8750-586F294DFE2D}" type="datetime1">
              <a:rPr lang="en-US" smtClean="0"/>
              <a:t>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39492" y="6492875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1FDFB85-6448-41D5-9F24-0A2BEAC6B81A}" type="datetime1">
              <a:rPr lang="en-US" smtClean="0"/>
              <a:t>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39490" y="6492875"/>
            <a:ext cx="10525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8992D-E0E4-4D28-AB73-9BE6034AD31C}" type="datetime1">
              <a:rPr lang="en-US" smtClean="0"/>
              <a:t>1/5/2020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39490" y="6492875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C608-A54C-49C7-B2E1-75402E74D998}" type="datetime1">
              <a:rPr lang="en-US" smtClean="0"/>
              <a:t>1/5/2020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39490" y="6492875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064EA-42EB-46D8-92ED-7D4EA2DFF68A}" type="datetime1">
              <a:rPr lang="en-US" smtClean="0"/>
              <a:t>1/5/2020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139490" y="6492875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3EFE-48F4-429B-944D-60C57AEE80C4}" type="datetime1">
              <a:rPr lang="en-US" smtClean="0"/>
              <a:t>1/5/2020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39490" y="6492875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62E3600-40B4-41AC-811B-F7E030E93608}" type="datetime1">
              <a:rPr lang="en-US" smtClean="0"/>
              <a:t>1/5/2020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39490" y="6461057"/>
            <a:ext cx="10525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8BD02-F7E1-440F-B179-1A4D042378D9}" type="datetime1">
              <a:rPr lang="en-US" smtClean="0"/>
              <a:t>1/5/2020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39490" y="6492875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5E06560-9C4B-4783-82AD-BD278DD02534}" type="datetime1">
              <a:rPr lang="en-US" smtClean="0"/>
              <a:t>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realtytrac.com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.realtytrac.com/robots.tx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m.realtytrac.com/robots.txt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m.realtytrac.com/robots.txt" TargetMode="Externa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m.realtytrac.com/robots.t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3F921-8010-4E47-AB1B-CA8EE68079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3681085"/>
            <a:ext cx="11290511" cy="125036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BÁO CÁO </a:t>
            </a:r>
            <a:r>
              <a:rPr lang="en-US" dirty="0" err="1">
                <a:solidFill>
                  <a:schemeClr val="bg1"/>
                </a:solidFill>
              </a:rPr>
              <a:t>đồ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án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môn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học</a:t>
            </a:r>
            <a:r>
              <a:rPr lang="en-US" dirty="0">
                <a:solidFill>
                  <a:schemeClr val="bg1"/>
                </a:solidFill>
              </a:rPr>
              <a:t> CUỐI KỲ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-- </a:t>
            </a:r>
            <a:r>
              <a:rPr lang="en-US" dirty="0" err="1">
                <a:solidFill>
                  <a:schemeClr val="bg1"/>
                </a:solidFill>
              </a:rPr>
              <a:t>đề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tài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đoán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giá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nhà</a:t>
            </a:r>
            <a:r>
              <a:rPr lang="en-US" dirty="0">
                <a:solidFill>
                  <a:schemeClr val="bg1"/>
                </a:solidFill>
              </a:rPr>
              <a:t> --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543043-BD0E-4AA0-A94B-1B19F7D5BEAC}"/>
              </a:ext>
            </a:extLst>
          </p:cNvPr>
          <p:cNvSpPr txBox="1"/>
          <p:nvPr/>
        </p:nvSpPr>
        <p:spPr>
          <a:xfrm>
            <a:off x="442453" y="5852416"/>
            <a:ext cx="112905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err="1">
                <a:solidFill>
                  <a:schemeClr val="bg1"/>
                </a:solidFill>
                <a:latin typeface="Calibri (Body)"/>
              </a:rPr>
              <a:t>Nhóm</a:t>
            </a:r>
            <a:r>
              <a:rPr lang="en-US" b="1" i="1" dirty="0">
                <a:solidFill>
                  <a:schemeClr val="bg1"/>
                </a:solidFill>
                <a:latin typeface="Calibri (Body)"/>
              </a:rPr>
              <a:t> 14: </a:t>
            </a:r>
            <a:r>
              <a:rPr lang="en-US" i="1" dirty="0" err="1">
                <a:solidFill>
                  <a:schemeClr val="bg1"/>
                </a:solidFill>
                <a:latin typeface="Calibri (Body)"/>
              </a:rPr>
              <a:t>Đặng</a:t>
            </a:r>
            <a:r>
              <a:rPr lang="en-US" i="1" dirty="0">
                <a:solidFill>
                  <a:schemeClr val="bg1"/>
                </a:solidFill>
                <a:latin typeface="Calibri (Body)"/>
              </a:rPr>
              <a:t> Ph</a:t>
            </a:r>
            <a:r>
              <a:rPr lang="vi-VN" i="1" dirty="0">
                <a:solidFill>
                  <a:schemeClr val="bg1"/>
                </a:solidFill>
                <a:latin typeface="Calibri (Body)"/>
              </a:rPr>
              <a:t>ư</a:t>
            </a:r>
            <a:r>
              <a:rPr lang="en-US" i="1" dirty="0" err="1">
                <a:solidFill>
                  <a:schemeClr val="bg1"/>
                </a:solidFill>
                <a:latin typeface="Calibri (Body)"/>
              </a:rPr>
              <a:t>ơng</a:t>
            </a:r>
            <a:r>
              <a:rPr lang="en-US" i="1" dirty="0">
                <a:solidFill>
                  <a:schemeClr val="bg1"/>
                </a:solidFill>
                <a:latin typeface="Calibri (Body)"/>
              </a:rPr>
              <a:t> Nam – Lê Minh </a:t>
            </a:r>
            <a:r>
              <a:rPr lang="en-US" i="1" dirty="0" err="1">
                <a:solidFill>
                  <a:schemeClr val="bg1"/>
                </a:solidFill>
                <a:latin typeface="Calibri (Body)"/>
              </a:rPr>
              <a:t>Nghĩa</a:t>
            </a:r>
            <a:endParaRPr lang="en-US" i="1" dirty="0">
              <a:solidFill>
                <a:schemeClr val="bg1"/>
              </a:solidFill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FFEDF9-ED0D-4999-B66E-4589E08B4E4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88" y="469951"/>
            <a:ext cx="3033105" cy="2260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21330E-A988-4EDF-ABFD-B6212B9E1E3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534" y="877713"/>
            <a:ext cx="1478931" cy="109523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417DEE-0006-4F17-A811-C1A0700861D7}"/>
              </a:ext>
            </a:extLst>
          </p:cNvPr>
          <p:cNvSpPr/>
          <p:nvPr/>
        </p:nvSpPr>
        <p:spPr>
          <a:xfrm>
            <a:off x="4683456" y="2090986"/>
            <a:ext cx="3468133" cy="312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dirty="0">
                <a:solidFill>
                  <a:srgbClr val="2F549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Faculty of Information Technology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0C51B8-C42A-4CC3-9911-13BBE1905771}"/>
              </a:ext>
            </a:extLst>
          </p:cNvPr>
          <p:cNvSpPr/>
          <p:nvPr/>
        </p:nvSpPr>
        <p:spPr>
          <a:xfrm>
            <a:off x="8042232" y="1059593"/>
            <a:ext cx="3690731" cy="1187718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>
                <a:solidFill>
                  <a:schemeClr val="tx1"/>
                </a:solidFill>
                <a:latin typeface="Calibri (Body)"/>
              </a:rPr>
              <a:t>Môn</a:t>
            </a:r>
            <a:r>
              <a:rPr lang="en-US" b="1" i="1" dirty="0">
                <a:solidFill>
                  <a:schemeClr val="tx1"/>
                </a:solidFill>
                <a:latin typeface="Calibri (Body)"/>
              </a:rPr>
              <a:t> </a:t>
            </a:r>
            <a:r>
              <a:rPr lang="en-US" b="1" i="1" dirty="0" err="1">
                <a:solidFill>
                  <a:schemeClr val="tx1"/>
                </a:solidFill>
                <a:latin typeface="Calibri (Body)"/>
              </a:rPr>
              <a:t>học</a:t>
            </a:r>
            <a:r>
              <a:rPr lang="en-US" b="1" i="1" dirty="0">
                <a:solidFill>
                  <a:schemeClr val="tx1"/>
                </a:solidFill>
                <a:latin typeface="Calibri (Body)"/>
              </a:rPr>
              <a:t> : Khoa </a:t>
            </a:r>
            <a:r>
              <a:rPr lang="en-US" b="1" i="1" dirty="0" err="1">
                <a:solidFill>
                  <a:schemeClr val="tx1"/>
                </a:solidFill>
                <a:latin typeface="Calibri (Body)"/>
              </a:rPr>
              <a:t>Học</a:t>
            </a:r>
            <a:r>
              <a:rPr lang="en-US" b="1" i="1" dirty="0">
                <a:solidFill>
                  <a:schemeClr val="tx1"/>
                </a:solidFill>
                <a:latin typeface="Calibri (Body)"/>
              </a:rPr>
              <a:t> </a:t>
            </a:r>
            <a:r>
              <a:rPr lang="en-US" b="1" i="1" dirty="0" err="1">
                <a:solidFill>
                  <a:schemeClr val="tx1"/>
                </a:solidFill>
                <a:latin typeface="Calibri (Body)"/>
              </a:rPr>
              <a:t>Dữ</a:t>
            </a:r>
            <a:r>
              <a:rPr lang="en-US" b="1" i="1" dirty="0">
                <a:solidFill>
                  <a:schemeClr val="tx1"/>
                </a:solidFill>
                <a:latin typeface="Calibri (Body)"/>
              </a:rPr>
              <a:t> </a:t>
            </a:r>
            <a:r>
              <a:rPr lang="en-US" b="1" i="1" dirty="0" err="1">
                <a:solidFill>
                  <a:schemeClr val="tx1"/>
                </a:solidFill>
                <a:latin typeface="Calibri (Body)"/>
              </a:rPr>
              <a:t>Liệu</a:t>
            </a:r>
            <a:endParaRPr lang="en-US" b="1" i="1" dirty="0">
              <a:solidFill>
                <a:schemeClr val="tx1"/>
              </a:solidFill>
              <a:latin typeface="Calibri (Body)"/>
            </a:endParaRPr>
          </a:p>
          <a:p>
            <a:pPr algn="ctr"/>
            <a:r>
              <a:rPr lang="en-US" i="1" dirty="0" err="1">
                <a:solidFill>
                  <a:schemeClr val="tx1"/>
                </a:solidFill>
                <a:latin typeface="Calibri (Body)"/>
              </a:rPr>
              <a:t>Lớp</a:t>
            </a:r>
            <a:r>
              <a:rPr lang="en-US" i="1" dirty="0">
                <a:solidFill>
                  <a:schemeClr val="tx1"/>
                </a:solidFill>
                <a:latin typeface="Calibri (Body)"/>
              </a:rPr>
              <a:t> CQ2016/2 – </a:t>
            </a:r>
            <a:r>
              <a:rPr lang="en-US" i="1" dirty="0" err="1">
                <a:solidFill>
                  <a:schemeClr val="tx1"/>
                </a:solidFill>
                <a:latin typeface="Calibri (Body)"/>
              </a:rPr>
              <a:t>Học</a:t>
            </a:r>
            <a:r>
              <a:rPr lang="en-US" i="1" dirty="0">
                <a:solidFill>
                  <a:schemeClr val="tx1"/>
                </a:solidFill>
                <a:latin typeface="Calibri (Body)"/>
              </a:rPr>
              <a:t> </a:t>
            </a:r>
            <a:r>
              <a:rPr lang="en-US" i="1" dirty="0" err="1">
                <a:solidFill>
                  <a:schemeClr val="tx1"/>
                </a:solidFill>
                <a:latin typeface="Calibri (Body)"/>
              </a:rPr>
              <a:t>kỳ</a:t>
            </a:r>
            <a:r>
              <a:rPr lang="en-US" i="1" dirty="0">
                <a:solidFill>
                  <a:schemeClr val="tx1"/>
                </a:solidFill>
                <a:latin typeface="Calibri (Body)"/>
              </a:rPr>
              <a:t> I/2019-2020</a:t>
            </a:r>
          </a:p>
          <a:p>
            <a:pPr algn="ctr"/>
            <a:r>
              <a:rPr lang="en-US" b="1" i="1" dirty="0">
                <a:solidFill>
                  <a:schemeClr val="tx1"/>
                </a:solidFill>
                <a:latin typeface="Calibri (Body)"/>
              </a:rPr>
              <a:t>GV: </a:t>
            </a:r>
            <a:r>
              <a:rPr lang="en-US" b="1" i="1" dirty="0" err="1">
                <a:solidFill>
                  <a:schemeClr val="tx1"/>
                </a:solidFill>
                <a:latin typeface="Calibri (Body)"/>
              </a:rPr>
              <a:t>Trần</a:t>
            </a:r>
            <a:r>
              <a:rPr lang="en-US" b="1" i="1" dirty="0">
                <a:solidFill>
                  <a:schemeClr val="tx1"/>
                </a:solidFill>
                <a:latin typeface="Calibri (Body)"/>
              </a:rPr>
              <a:t> </a:t>
            </a:r>
            <a:r>
              <a:rPr lang="en-US" b="1" i="1" dirty="0" err="1">
                <a:solidFill>
                  <a:schemeClr val="tx1"/>
                </a:solidFill>
                <a:latin typeface="Calibri (Body)"/>
              </a:rPr>
              <a:t>Trung</a:t>
            </a:r>
            <a:r>
              <a:rPr lang="en-US" b="1" i="1" dirty="0">
                <a:solidFill>
                  <a:schemeClr val="tx1"/>
                </a:solidFill>
                <a:latin typeface="Calibri (Body)"/>
              </a:rPr>
              <a:t> </a:t>
            </a:r>
            <a:r>
              <a:rPr lang="en-US" b="1" i="1" dirty="0" err="1">
                <a:solidFill>
                  <a:schemeClr val="tx1"/>
                </a:solidFill>
                <a:latin typeface="Calibri (Body)"/>
              </a:rPr>
              <a:t>Kiên</a:t>
            </a:r>
            <a:endParaRPr lang="en-US" b="1" i="1" dirty="0">
              <a:solidFill>
                <a:schemeClr val="tx1"/>
              </a:solidFill>
              <a:latin typeface="Calibri (Body)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1964CF-2ABA-4B8E-987A-211596519B85}"/>
              </a:ext>
            </a:extLst>
          </p:cNvPr>
          <p:cNvSpPr txBox="1"/>
          <p:nvPr/>
        </p:nvSpPr>
        <p:spPr>
          <a:xfrm>
            <a:off x="442452" y="5000592"/>
            <a:ext cx="11290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FFFF00"/>
                </a:solidFill>
                <a:latin typeface="Gill Sans MT (Body)"/>
              </a:rPr>
              <a:t>&lt;</a:t>
            </a:r>
            <a:r>
              <a:rPr lang="en-US" sz="2000" i="1" dirty="0" err="1">
                <a:solidFill>
                  <a:srgbClr val="FFFF00"/>
                </a:solidFill>
                <a:latin typeface="Gill Sans MT (Body)"/>
              </a:rPr>
              <a:t>Vấn</a:t>
            </a:r>
            <a:r>
              <a:rPr lang="en-US" sz="2000" i="1" dirty="0">
                <a:solidFill>
                  <a:srgbClr val="FFFF00"/>
                </a:solidFill>
                <a:latin typeface="Gill Sans MT (Body)"/>
              </a:rPr>
              <a:t> </a:t>
            </a:r>
            <a:r>
              <a:rPr lang="en-US" sz="2000" i="1" dirty="0" err="1">
                <a:solidFill>
                  <a:srgbClr val="FFFF00"/>
                </a:solidFill>
                <a:latin typeface="Gill Sans MT (Body)"/>
              </a:rPr>
              <a:t>đáp</a:t>
            </a:r>
            <a:r>
              <a:rPr lang="en-US" sz="2000" i="1" dirty="0">
                <a:solidFill>
                  <a:srgbClr val="FFFF00"/>
                </a:solidFill>
                <a:latin typeface="Gill Sans MT (Body)"/>
              </a:rPr>
              <a:t> </a:t>
            </a:r>
            <a:r>
              <a:rPr lang="en-US" sz="2000" i="1" dirty="0" err="1">
                <a:solidFill>
                  <a:srgbClr val="FFFF00"/>
                </a:solidFill>
                <a:latin typeface="Gill Sans MT (Body)"/>
              </a:rPr>
              <a:t>với</a:t>
            </a:r>
            <a:r>
              <a:rPr lang="en-US" sz="2000" i="1" dirty="0">
                <a:solidFill>
                  <a:srgbClr val="FFFF00"/>
                </a:solidFill>
                <a:latin typeface="Gill Sans MT (Body)"/>
              </a:rPr>
              <a:t> </a:t>
            </a:r>
            <a:r>
              <a:rPr lang="en-US" sz="2000" i="1" dirty="0" err="1">
                <a:solidFill>
                  <a:srgbClr val="FFFF00"/>
                </a:solidFill>
                <a:latin typeface="Gill Sans MT (Body)"/>
              </a:rPr>
              <a:t>giảng</a:t>
            </a:r>
            <a:r>
              <a:rPr lang="en-US" sz="2000" i="1" dirty="0">
                <a:solidFill>
                  <a:srgbClr val="FFFF00"/>
                </a:solidFill>
                <a:latin typeface="Gill Sans MT (Body)"/>
              </a:rPr>
              <a:t> </a:t>
            </a:r>
            <a:r>
              <a:rPr lang="en-US" sz="2000" i="1" dirty="0" err="1">
                <a:solidFill>
                  <a:srgbClr val="FFFF00"/>
                </a:solidFill>
                <a:latin typeface="Gill Sans MT (Body)"/>
              </a:rPr>
              <a:t>viên</a:t>
            </a:r>
            <a:r>
              <a:rPr lang="en-US" sz="2000" i="1" dirty="0">
                <a:solidFill>
                  <a:srgbClr val="FFFF00"/>
                </a:solidFill>
                <a:latin typeface="Gill Sans MT (Body)"/>
              </a:rPr>
              <a:t> </a:t>
            </a:r>
            <a:r>
              <a:rPr lang="en-US" sz="2000" i="1" dirty="0" err="1">
                <a:solidFill>
                  <a:srgbClr val="FFFF00"/>
                </a:solidFill>
                <a:latin typeface="Gill Sans MT (Body)"/>
              </a:rPr>
              <a:t>ngày</a:t>
            </a:r>
            <a:r>
              <a:rPr lang="en-US" sz="2000" i="1" dirty="0">
                <a:solidFill>
                  <a:srgbClr val="FFFF00"/>
                </a:solidFill>
                <a:latin typeface="Gill Sans MT (Body)"/>
              </a:rPr>
              <a:t> 09-01-2020&gt;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F028D3-3760-451F-8ED0-296523CA4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4E60B2-1FEA-43BC-A5F7-2F35E6498DC3}"/>
              </a:ext>
            </a:extLst>
          </p:cNvPr>
          <p:cNvSpPr txBox="1"/>
          <p:nvPr/>
        </p:nvSpPr>
        <p:spPr>
          <a:xfrm>
            <a:off x="4371078" y="6521548"/>
            <a:ext cx="3449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Gill Sans MT (Body)"/>
              </a:rPr>
              <a:t>TP. </a:t>
            </a:r>
            <a:r>
              <a:rPr lang="en-US" sz="1400" i="1" dirty="0" err="1">
                <a:latin typeface="Gill Sans MT (Body)"/>
              </a:rPr>
              <a:t>Hồ</a:t>
            </a:r>
            <a:r>
              <a:rPr lang="en-US" sz="1400" i="1" dirty="0">
                <a:latin typeface="Gill Sans MT (Body)"/>
              </a:rPr>
              <a:t> </a:t>
            </a:r>
            <a:r>
              <a:rPr lang="en-US" sz="1400" i="1" dirty="0" err="1">
                <a:latin typeface="Gill Sans MT (Body)"/>
              </a:rPr>
              <a:t>Chí</a:t>
            </a:r>
            <a:r>
              <a:rPr lang="en-US" sz="1400" i="1" dirty="0">
                <a:latin typeface="Gill Sans MT (Body)"/>
              </a:rPr>
              <a:t> Minh, </a:t>
            </a:r>
            <a:r>
              <a:rPr lang="en-US" sz="1400" i="1" dirty="0" err="1">
                <a:latin typeface="Gill Sans MT (Body)"/>
              </a:rPr>
              <a:t>ngày</a:t>
            </a:r>
            <a:r>
              <a:rPr lang="en-US" sz="1400" i="1" dirty="0">
                <a:latin typeface="Gill Sans MT (Body)"/>
              </a:rPr>
              <a:t> 09 </a:t>
            </a:r>
            <a:r>
              <a:rPr lang="en-US" sz="1400" i="1" dirty="0" err="1">
                <a:latin typeface="Gill Sans MT (Body)"/>
              </a:rPr>
              <a:t>tháng</a:t>
            </a:r>
            <a:r>
              <a:rPr lang="en-US" sz="1400" i="1" dirty="0">
                <a:latin typeface="Gill Sans MT (Body)"/>
              </a:rPr>
              <a:t> 01 </a:t>
            </a:r>
            <a:r>
              <a:rPr lang="en-US" sz="1400" i="1" dirty="0" err="1">
                <a:latin typeface="Gill Sans MT (Body)"/>
              </a:rPr>
              <a:t>năm</a:t>
            </a:r>
            <a:r>
              <a:rPr lang="en-US" sz="1400" i="1" dirty="0">
                <a:latin typeface="Gill Sans MT (Body)"/>
              </a:rPr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867371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618" y="5474331"/>
            <a:ext cx="9437567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THU THẬP DỮ LIỆU – LỰA CHỌN DỮ LIỆU NĂM 2019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DF816F17-F152-404C-9C97-EC96439EB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D1770196-BA5A-4469-9C09-BE30F6785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5185" y="5229961"/>
            <a:ext cx="1068609" cy="10582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261D74-F024-4FAB-A667-01B0A0A5D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21" y="1097414"/>
            <a:ext cx="11308804" cy="340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17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DFF1CB-714B-4AAC-B69A-A31E0FF13171}"/>
              </a:ext>
            </a:extLst>
          </p:cNvPr>
          <p:cNvSpPr/>
          <p:nvPr/>
        </p:nvSpPr>
        <p:spPr>
          <a:xfrm>
            <a:off x="446534" y="1815170"/>
            <a:ext cx="3422034" cy="4616648"/>
          </a:xfrm>
          <a:prstGeom prst="rect">
            <a:avLst/>
          </a:prstGeom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latin typeface="Helvetica Neue"/>
              </a:rPr>
              <a:t>1. </a:t>
            </a:r>
            <a:r>
              <a:rPr lang="vi-VN" sz="1400" dirty="0">
                <a:latin typeface="Helvetica Neue"/>
              </a:rPr>
              <a:t>address_street: tên đường.</a:t>
            </a:r>
          </a:p>
          <a:p>
            <a:pPr algn="just"/>
            <a:r>
              <a:rPr lang="en-US" sz="1400" dirty="0">
                <a:latin typeface="Helvetica Neue"/>
              </a:rPr>
              <a:t>2. </a:t>
            </a:r>
            <a:r>
              <a:rPr lang="vi-VN" sz="1400" dirty="0">
                <a:latin typeface="Helvetica Neue"/>
              </a:rPr>
              <a:t>address_locality: tên địa phương.</a:t>
            </a:r>
          </a:p>
          <a:p>
            <a:pPr algn="just"/>
            <a:r>
              <a:rPr lang="en-US" sz="1400" dirty="0">
                <a:latin typeface="Helvetica Neue"/>
              </a:rPr>
              <a:t>3. </a:t>
            </a:r>
            <a:r>
              <a:rPr lang="vi-VN" sz="1400" dirty="0">
                <a:latin typeface="Helvetica Neue"/>
              </a:rPr>
              <a:t>address_region: tên vùng.</a:t>
            </a:r>
          </a:p>
          <a:p>
            <a:pPr algn="just"/>
            <a:r>
              <a:rPr lang="en-US" sz="1400" dirty="0">
                <a:latin typeface="Helvetica Neue"/>
              </a:rPr>
              <a:t>4. </a:t>
            </a:r>
            <a:r>
              <a:rPr lang="vi-VN" sz="1400" dirty="0">
                <a:latin typeface="Helvetica Neue"/>
              </a:rPr>
              <a:t>address_code: mã </a:t>
            </a:r>
            <a:r>
              <a:rPr lang="en-US" sz="1400" dirty="0">
                <a:latin typeface="Helvetica Neue"/>
              </a:rPr>
              <a:t>b</a:t>
            </a:r>
            <a:r>
              <a:rPr lang="vi-VN" sz="1400" dirty="0">
                <a:latin typeface="Helvetica Neue"/>
              </a:rPr>
              <a:t>ư</a:t>
            </a:r>
            <a:r>
              <a:rPr lang="en-US" sz="1400" dirty="0">
                <a:latin typeface="Helvetica Neue"/>
              </a:rPr>
              <a:t>u </a:t>
            </a:r>
            <a:r>
              <a:rPr lang="en-US" sz="1400" dirty="0" err="1">
                <a:latin typeface="Helvetica Neue"/>
              </a:rPr>
              <a:t>điện</a:t>
            </a:r>
            <a:r>
              <a:rPr lang="vi-VN" sz="1400" dirty="0">
                <a:latin typeface="Helvetica Neue"/>
              </a:rPr>
              <a:t>.</a:t>
            </a:r>
          </a:p>
          <a:p>
            <a:pPr algn="just"/>
            <a:r>
              <a:rPr lang="en-US" sz="1400" dirty="0">
                <a:latin typeface="Helvetica Neue"/>
              </a:rPr>
              <a:t>5. </a:t>
            </a:r>
            <a:r>
              <a:rPr lang="vi-VN" sz="1400" dirty="0">
                <a:latin typeface="Helvetica Neue"/>
              </a:rPr>
              <a:t>date_sold: ngày bán thành công ngôi nhà.</a:t>
            </a:r>
          </a:p>
          <a:p>
            <a:pPr algn="just"/>
            <a:r>
              <a:rPr lang="en-US" sz="1400" dirty="0">
                <a:latin typeface="Helvetica Neue"/>
              </a:rPr>
              <a:t>6. </a:t>
            </a:r>
            <a:r>
              <a:rPr lang="vi-VN" sz="1400" dirty="0">
                <a:latin typeface="Helvetica Neue"/>
              </a:rPr>
              <a:t>mortgage: </a:t>
            </a:r>
            <a:r>
              <a:rPr lang="en-US" sz="1400" dirty="0" err="1">
                <a:latin typeface="Helvetica Neue"/>
              </a:rPr>
              <a:t>định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giá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ngôi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nhà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cho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thuê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theo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tháng</a:t>
            </a:r>
            <a:r>
              <a:rPr lang="en-US" sz="1400" dirty="0">
                <a:latin typeface="Helvetica Neue"/>
              </a:rPr>
              <a:t> tr</a:t>
            </a:r>
            <a:r>
              <a:rPr lang="vi-VN" sz="1400" dirty="0">
                <a:latin typeface="Helvetica Neue"/>
              </a:rPr>
              <a:t>ư</a:t>
            </a:r>
            <a:r>
              <a:rPr lang="en-US" sz="1400" dirty="0" err="1">
                <a:latin typeface="Helvetica Neue"/>
              </a:rPr>
              <a:t>ớc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khi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bán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đi</a:t>
            </a:r>
            <a:r>
              <a:rPr lang="en-US" sz="1400" dirty="0">
                <a:latin typeface="Helvetica Neue"/>
              </a:rPr>
              <a:t>.</a:t>
            </a:r>
            <a:endParaRPr lang="vi-VN" sz="1400" dirty="0">
              <a:latin typeface="Helvetica Neue"/>
            </a:endParaRPr>
          </a:p>
          <a:p>
            <a:pPr algn="just"/>
            <a:r>
              <a:rPr lang="en-US" sz="1400" dirty="0">
                <a:latin typeface="Helvetica Neue"/>
              </a:rPr>
              <a:t>7. </a:t>
            </a:r>
            <a:r>
              <a:rPr lang="vi-VN" sz="1400" dirty="0">
                <a:latin typeface="Helvetica Neue"/>
              </a:rPr>
              <a:t>info_type: loại nhà.</a:t>
            </a:r>
          </a:p>
          <a:p>
            <a:pPr algn="just"/>
            <a:r>
              <a:rPr lang="en-US" sz="1400" dirty="0">
                <a:latin typeface="Helvetica Neue"/>
              </a:rPr>
              <a:t>8. </a:t>
            </a:r>
            <a:r>
              <a:rPr lang="vi-VN" sz="1400" dirty="0">
                <a:latin typeface="Helvetica Neue"/>
              </a:rPr>
              <a:t>info_bedrooms: số lượng phòng ngủ.</a:t>
            </a:r>
          </a:p>
          <a:p>
            <a:pPr algn="just"/>
            <a:r>
              <a:rPr lang="en-US" sz="1400" dirty="0">
                <a:latin typeface="Helvetica Neue"/>
              </a:rPr>
              <a:t>9. </a:t>
            </a:r>
            <a:r>
              <a:rPr lang="vi-VN" sz="1400" dirty="0">
                <a:latin typeface="Helvetica Neue"/>
              </a:rPr>
              <a:t>info_bathrooms: số lượng phòng tắm.</a:t>
            </a:r>
          </a:p>
          <a:p>
            <a:pPr algn="just"/>
            <a:r>
              <a:rPr lang="en-US" sz="1400" dirty="0">
                <a:latin typeface="Helvetica Neue"/>
              </a:rPr>
              <a:t>10. </a:t>
            </a:r>
            <a:r>
              <a:rPr lang="vi-VN" sz="1400" dirty="0">
                <a:latin typeface="Helvetica Neue"/>
              </a:rPr>
              <a:t>info_size: kích thước ngôi nhà (sqft).</a:t>
            </a:r>
          </a:p>
          <a:p>
            <a:pPr algn="just"/>
            <a:r>
              <a:rPr lang="en-US" sz="1400" dirty="0">
                <a:latin typeface="Helvetica Neue"/>
              </a:rPr>
              <a:t>11.</a:t>
            </a:r>
            <a:r>
              <a:rPr lang="vi-VN" sz="1400" dirty="0">
                <a:latin typeface="Helvetica Neue"/>
              </a:rPr>
              <a:t>info_lot_size: kích thước lô đất (sqft).</a:t>
            </a:r>
          </a:p>
          <a:p>
            <a:pPr algn="just"/>
            <a:r>
              <a:rPr lang="en-US" sz="1400" dirty="0">
                <a:latin typeface="Helvetica Neue"/>
              </a:rPr>
              <a:t>12. </a:t>
            </a:r>
            <a:r>
              <a:rPr lang="vi-VN" sz="1400" dirty="0">
                <a:latin typeface="Helvetica Neue"/>
              </a:rPr>
              <a:t>info_year_build: năm ngôi nhà được xây dựng.</a:t>
            </a:r>
          </a:p>
          <a:p>
            <a:pPr algn="just"/>
            <a:r>
              <a:rPr lang="en-US" sz="1400" b="1" dirty="0">
                <a:solidFill>
                  <a:srgbClr val="FF0000"/>
                </a:solidFill>
                <a:latin typeface="Helvetica Neue"/>
              </a:rPr>
              <a:t>13. </a:t>
            </a:r>
            <a:r>
              <a:rPr lang="vi-VN" sz="1400" b="1" dirty="0">
                <a:solidFill>
                  <a:srgbClr val="FF0000"/>
                </a:solidFill>
                <a:latin typeface="Helvetica Neue"/>
              </a:rPr>
              <a:t>info_sold_price: giá bán thành công.</a:t>
            </a:r>
            <a:endParaRPr lang="en-US" sz="1400" b="1" dirty="0">
              <a:solidFill>
                <a:srgbClr val="FF0000"/>
              </a:solidFill>
              <a:latin typeface="Helvetica Neue"/>
            </a:endParaRPr>
          </a:p>
          <a:p>
            <a:pPr algn="just"/>
            <a:r>
              <a:rPr lang="en-US" sz="1400" dirty="0">
                <a:latin typeface="Helvetica Neue"/>
              </a:rPr>
              <a:t>14. </a:t>
            </a:r>
            <a:r>
              <a:rPr lang="en-US" sz="1400" dirty="0" err="1">
                <a:latin typeface="Helvetica Neue"/>
              </a:rPr>
              <a:t>info_property_id</a:t>
            </a:r>
            <a:r>
              <a:rPr lang="en-US" sz="1400" dirty="0">
                <a:latin typeface="Helvetica Neue"/>
              </a:rPr>
              <a:t>: id </a:t>
            </a:r>
            <a:r>
              <a:rPr lang="en-US" sz="1400" dirty="0" err="1">
                <a:latin typeface="Helvetica Neue"/>
              </a:rPr>
              <a:t>căn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nhà</a:t>
            </a:r>
            <a:r>
              <a:rPr lang="en-US" sz="1400" dirty="0">
                <a:latin typeface="Helvetica Neue"/>
              </a:rPr>
              <a:t>.</a:t>
            </a:r>
            <a:endParaRPr lang="vi-VN" sz="1400" dirty="0">
              <a:latin typeface="Helvetica Neue"/>
            </a:endParaRPr>
          </a:p>
          <a:p>
            <a:pPr algn="just"/>
            <a:r>
              <a:rPr lang="en-US" sz="1400" dirty="0">
                <a:latin typeface="Helvetica Neue"/>
              </a:rPr>
              <a:t>15. </a:t>
            </a:r>
            <a:r>
              <a:rPr lang="en-US" sz="1400" dirty="0" err="1">
                <a:latin typeface="Helvetica Neue"/>
              </a:rPr>
              <a:t>i</a:t>
            </a:r>
            <a:r>
              <a:rPr lang="vi-VN" sz="1400" dirty="0">
                <a:latin typeface="Helvetica Neue"/>
              </a:rPr>
              <a:t>nfo_county: tên quận.</a:t>
            </a:r>
          </a:p>
          <a:p>
            <a:pPr algn="just"/>
            <a:r>
              <a:rPr lang="en-US" sz="1400" dirty="0">
                <a:latin typeface="Helvetica Neue"/>
              </a:rPr>
              <a:t>16. </a:t>
            </a:r>
            <a:r>
              <a:rPr lang="vi-VN" sz="1400" dirty="0">
                <a:latin typeface="Helvetica Neue"/>
              </a:rPr>
              <a:t>info_parcel_number: số bưu kiện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của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căn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nhà</a:t>
            </a:r>
            <a:r>
              <a:rPr lang="en-US" sz="1400" dirty="0">
                <a:latin typeface="Helvetica Neue"/>
              </a:rPr>
              <a:t>.</a:t>
            </a:r>
            <a:endParaRPr lang="vi-VN" sz="1400" dirty="0">
              <a:latin typeface="Helvetica Neue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0D189B1-5A9C-4F39-B3A0-5EF4B9D3DE7A}"/>
              </a:ext>
            </a:extLst>
          </p:cNvPr>
          <p:cNvSpPr/>
          <p:nvPr/>
        </p:nvSpPr>
        <p:spPr>
          <a:xfrm>
            <a:off x="8315014" y="1815170"/>
            <a:ext cx="3470689" cy="3970318"/>
          </a:xfrm>
          <a:prstGeom prst="rect">
            <a:avLst/>
          </a:prstGeom>
          <a:ln w="28575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 Neue"/>
              </a:rPr>
              <a:t>17. </a:t>
            </a:r>
            <a:r>
              <a:rPr lang="vi-VN" sz="1400" dirty="0">
                <a:latin typeface="Helvetica Neue"/>
              </a:rPr>
              <a:t>axes_land: tiền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phải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trả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để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chính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quyền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cải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tạo</a:t>
            </a:r>
            <a:r>
              <a:rPr lang="vi-VN" sz="1400" dirty="0">
                <a:latin typeface="Helvetica Neue"/>
              </a:rPr>
              <a:t> đất.</a:t>
            </a:r>
            <a:endParaRPr lang="en-US" sz="1400" dirty="0">
              <a:latin typeface="Helvetica Neue"/>
            </a:endParaRPr>
          </a:p>
          <a:p>
            <a:r>
              <a:rPr lang="en-US" sz="1400" dirty="0">
                <a:latin typeface="Helvetica Neue"/>
              </a:rPr>
              <a:t>18. </a:t>
            </a:r>
            <a:r>
              <a:rPr lang="vi-VN" sz="1400" dirty="0">
                <a:latin typeface="Helvetica Neue"/>
              </a:rPr>
              <a:t>taxes_improvements: tiền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phải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trả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cho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chính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quyền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về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các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tiện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ích</a:t>
            </a:r>
            <a:r>
              <a:rPr lang="vi-VN" sz="1400" dirty="0">
                <a:latin typeface="Helvetica Neue"/>
              </a:rPr>
              <a:t> </a:t>
            </a:r>
            <a:r>
              <a:rPr lang="en-US" sz="1400" dirty="0">
                <a:latin typeface="Helvetica Neue"/>
              </a:rPr>
              <a:t>(</a:t>
            </a:r>
            <a:r>
              <a:rPr lang="en-US" sz="1400" dirty="0" err="1">
                <a:latin typeface="Helvetica Neue"/>
              </a:rPr>
              <a:t>tiền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bỏ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rác</a:t>
            </a:r>
            <a:r>
              <a:rPr lang="en-US" sz="1400" dirty="0">
                <a:latin typeface="Helvetica Neue"/>
              </a:rPr>
              <a:t>, </a:t>
            </a:r>
            <a:r>
              <a:rPr lang="en-US" sz="1400" dirty="0" err="1">
                <a:latin typeface="Helvetica Neue"/>
              </a:rPr>
              <a:t>tiền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củng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cố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hàng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rào</a:t>
            </a:r>
            <a:r>
              <a:rPr lang="en-US" sz="1400" dirty="0">
                <a:latin typeface="Helvetica Neue"/>
              </a:rPr>
              <a:t>, ..</a:t>
            </a:r>
            <a:r>
              <a:rPr lang="vi-VN" sz="1400" dirty="0">
                <a:latin typeface="Helvetica Neue"/>
              </a:rPr>
              <a:t>.</a:t>
            </a:r>
            <a:r>
              <a:rPr lang="en-US" sz="1400" dirty="0">
                <a:latin typeface="Helvetica Neue"/>
              </a:rPr>
              <a:t>)</a:t>
            </a:r>
            <a:endParaRPr lang="vi-VN" sz="1400" dirty="0">
              <a:latin typeface="Helvetica Neue"/>
            </a:endParaRPr>
          </a:p>
          <a:p>
            <a:r>
              <a:rPr lang="en-US" sz="1400" dirty="0">
                <a:latin typeface="Helvetica Neue"/>
              </a:rPr>
              <a:t>19. </a:t>
            </a:r>
            <a:r>
              <a:rPr lang="vi-VN" sz="1400" dirty="0">
                <a:latin typeface="Helvetica Neue"/>
              </a:rPr>
              <a:t>taxes_total: tổng của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tiền</a:t>
            </a:r>
            <a:r>
              <a:rPr lang="vi-VN" sz="1400" dirty="0">
                <a:latin typeface="Helvetica Neue"/>
              </a:rPr>
              <a:t> land và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tiền</a:t>
            </a:r>
            <a:r>
              <a:rPr lang="vi-VN" sz="1400" dirty="0">
                <a:latin typeface="Helvetica Neue"/>
              </a:rPr>
              <a:t> improvements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phải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trả</a:t>
            </a:r>
            <a:r>
              <a:rPr lang="en-US" sz="1400" dirty="0">
                <a:latin typeface="Helvetica Neue"/>
              </a:rPr>
              <a:t>.</a:t>
            </a:r>
            <a:endParaRPr lang="vi-VN" sz="1400" dirty="0">
              <a:latin typeface="Helvetica Neue"/>
            </a:endParaRPr>
          </a:p>
          <a:p>
            <a:r>
              <a:rPr lang="en-US" sz="1400" dirty="0">
                <a:latin typeface="Helvetica Neue"/>
              </a:rPr>
              <a:t>20. </a:t>
            </a:r>
            <a:r>
              <a:rPr lang="vi-VN" sz="1400" dirty="0">
                <a:latin typeface="Helvetica Neue"/>
              </a:rPr>
              <a:t>taxes_taxes: tiền thuế từ</a:t>
            </a:r>
            <a:r>
              <a:rPr lang="en-US" sz="1400" dirty="0">
                <a:latin typeface="Helvetica Neue"/>
              </a:rPr>
              <a:t> </a:t>
            </a:r>
            <a:r>
              <a:rPr lang="vi-VN" sz="1400" dirty="0">
                <a:latin typeface="Helvetica Neue"/>
              </a:rPr>
              <a:t>taxes_total.</a:t>
            </a:r>
          </a:p>
          <a:p>
            <a:r>
              <a:rPr lang="en-US" sz="1400" dirty="0">
                <a:latin typeface="Helvetica Neue"/>
              </a:rPr>
              <a:t>21. </a:t>
            </a:r>
            <a:r>
              <a:rPr lang="vi-VN" sz="1400" dirty="0">
                <a:latin typeface="Helvetica Neue"/>
              </a:rPr>
              <a:t>school: số lượng trường học gần đó.</a:t>
            </a:r>
          </a:p>
          <a:p>
            <a:r>
              <a:rPr lang="en-US" sz="1400" dirty="0">
                <a:latin typeface="Helvetica Neue"/>
              </a:rPr>
              <a:t>22. </a:t>
            </a:r>
            <a:r>
              <a:rPr lang="vi-VN" sz="1400" dirty="0">
                <a:latin typeface="Helvetica Neue"/>
              </a:rPr>
              <a:t>total_crime: </a:t>
            </a:r>
            <a:r>
              <a:rPr lang="en-US" sz="1400" dirty="0" err="1">
                <a:latin typeface="Helvetica Neue"/>
              </a:rPr>
              <a:t>tỉ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lệ</a:t>
            </a:r>
            <a:r>
              <a:rPr lang="en-US" sz="1400" dirty="0">
                <a:latin typeface="Helvetica Neue"/>
              </a:rPr>
              <a:t> </a:t>
            </a:r>
            <a:r>
              <a:rPr lang="vi-VN" sz="1400" dirty="0">
                <a:latin typeface="Helvetica Neue"/>
              </a:rPr>
              <a:t>tội phạm</a:t>
            </a:r>
            <a:r>
              <a:rPr lang="en-US" sz="1400" dirty="0">
                <a:latin typeface="Helvetica Neue"/>
              </a:rPr>
              <a:t> (%) so </a:t>
            </a:r>
            <a:r>
              <a:rPr lang="en-US" sz="1400" dirty="0" err="1">
                <a:latin typeface="Helvetica Neue"/>
              </a:rPr>
              <a:t>với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tội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phạm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cả</a:t>
            </a:r>
            <a:r>
              <a:rPr lang="en-US" sz="1400" dirty="0">
                <a:latin typeface="Helvetica Neue"/>
              </a:rPr>
              <a:t> n</a:t>
            </a:r>
            <a:r>
              <a:rPr lang="vi-VN" sz="1400" dirty="0">
                <a:latin typeface="Helvetica Neue"/>
              </a:rPr>
              <a:t>ư</a:t>
            </a:r>
            <a:r>
              <a:rPr lang="en-US" sz="1400" dirty="0" err="1">
                <a:latin typeface="Helvetica Neue"/>
              </a:rPr>
              <a:t>ớc</a:t>
            </a:r>
            <a:r>
              <a:rPr lang="en-US" sz="1400" dirty="0">
                <a:latin typeface="Helvetica Neue"/>
              </a:rPr>
              <a:t>.</a:t>
            </a:r>
            <a:endParaRPr lang="vi-VN" sz="1400" dirty="0">
              <a:latin typeface="Helvetica Neue"/>
            </a:endParaRPr>
          </a:p>
          <a:p>
            <a:r>
              <a:rPr lang="en-US" sz="1400" dirty="0">
                <a:latin typeface="Helvetica Neue"/>
              </a:rPr>
              <a:t>23. </a:t>
            </a:r>
            <a:r>
              <a:rPr lang="vi-VN" sz="1400" dirty="0">
                <a:latin typeface="Helvetica Neue"/>
              </a:rPr>
              <a:t>violent_crime: </a:t>
            </a:r>
            <a:r>
              <a:rPr lang="en-US" sz="1400" dirty="0" err="1">
                <a:latin typeface="Helvetica Neue"/>
              </a:rPr>
              <a:t>tỉ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lệ</a:t>
            </a:r>
            <a:r>
              <a:rPr lang="en-US" sz="1400" dirty="0">
                <a:latin typeface="Helvetica Neue"/>
              </a:rPr>
              <a:t> </a:t>
            </a:r>
            <a:r>
              <a:rPr lang="vi-VN" sz="1400" dirty="0">
                <a:latin typeface="Helvetica Neue"/>
              </a:rPr>
              <a:t>tội phạm bạo lực</a:t>
            </a:r>
            <a:r>
              <a:rPr lang="en-US" sz="1400" dirty="0">
                <a:latin typeface="Helvetica Neue"/>
              </a:rPr>
              <a:t> (%) so </a:t>
            </a:r>
            <a:r>
              <a:rPr lang="en-US" sz="1400" dirty="0" err="1">
                <a:latin typeface="Helvetica Neue"/>
              </a:rPr>
              <a:t>với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tội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phạm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cả</a:t>
            </a:r>
            <a:r>
              <a:rPr lang="en-US" sz="1400" dirty="0">
                <a:latin typeface="Helvetica Neue"/>
              </a:rPr>
              <a:t> n</a:t>
            </a:r>
            <a:r>
              <a:rPr lang="vi-VN" sz="1400" dirty="0">
                <a:latin typeface="Helvetica Neue"/>
              </a:rPr>
              <a:t>ư</a:t>
            </a:r>
            <a:r>
              <a:rPr lang="en-US" sz="1400" dirty="0" err="1">
                <a:latin typeface="Helvetica Neue"/>
              </a:rPr>
              <a:t>ớc</a:t>
            </a:r>
            <a:r>
              <a:rPr lang="en-US" sz="1400" dirty="0">
                <a:latin typeface="Helvetica Neue"/>
              </a:rPr>
              <a:t>.</a:t>
            </a:r>
            <a:endParaRPr lang="vi-VN" sz="1400" dirty="0">
              <a:latin typeface="Helvetica Neue"/>
            </a:endParaRPr>
          </a:p>
          <a:p>
            <a:r>
              <a:rPr lang="en-US" sz="1400" dirty="0">
                <a:latin typeface="Helvetica Neue"/>
              </a:rPr>
              <a:t>24. </a:t>
            </a:r>
            <a:r>
              <a:rPr lang="vi-VN" sz="1400" dirty="0">
                <a:latin typeface="Helvetica Neue"/>
              </a:rPr>
              <a:t>property_crime: </a:t>
            </a:r>
            <a:r>
              <a:rPr lang="en-US" sz="1400" dirty="0" err="1">
                <a:latin typeface="Helvetica Neue"/>
              </a:rPr>
              <a:t>tỉ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lệ</a:t>
            </a:r>
            <a:r>
              <a:rPr lang="en-US" sz="1400" dirty="0">
                <a:latin typeface="Helvetica Neue"/>
              </a:rPr>
              <a:t> </a:t>
            </a:r>
            <a:r>
              <a:rPr lang="vi-VN" sz="1400" dirty="0">
                <a:latin typeface="Helvetica Neue"/>
              </a:rPr>
              <a:t>tội phạm về tài sản</a:t>
            </a:r>
            <a:r>
              <a:rPr lang="en-US" sz="1400" dirty="0">
                <a:latin typeface="Helvetica Neue"/>
              </a:rPr>
              <a:t> (%) so </a:t>
            </a:r>
            <a:r>
              <a:rPr lang="en-US" sz="1400" dirty="0" err="1">
                <a:latin typeface="Helvetica Neue"/>
              </a:rPr>
              <a:t>với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tội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phạm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cả</a:t>
            </a:r>
            <a:r>
              <a:rPr lang="en-US" sz="1400" dirty="0">
                <a:latin typeface="Helvetica Neue"/>
              </a:rPr>
              <a:t> n</a:t>
            </a:r>
            <a:r>
              <a:rPr lang="vi-VN" sz="1400" dirty="0">
                <a:latin typeface="Helvetica Neue"/>
              </a:rPr>
              <a:t>ư</a:t>
            </a:r>
            <a:r>
              <a:rPr lang="en-US" sz="1400" dirty="0" err="1">
                <a:latin typeface="Helvetica Neue"/>
              </a:rPr>
              <a:t>ớc</a:t>
            </a:r>
            <a:r>
              <a:rPr lang="en-US" sz="1400" dirty="0">
                <a:latin typeface="Helvetica Neue"/>
              </a:rPr>
              <a:t>.</a:t>
            </a:r>
            <a:endParaRPr lang="vi-VN" sz="1400" dirty="0">
              <a:latin typeface="Helvetica Neue"/>
            </a:endParaRPr>
          </a:p>
          <a:p>
            <a:r>
              <a:rPr lang="en-US" sz="1400" dirty="0">
                <a:latin typeface="Helvetica Neue"/>
              </a:rPr>
              <a:t>25. </a:t>
            </a:r>
            <a:r>
              <a:rPr lang="vi-VN" sz="1400" dirty="0">
                <a:latin typeface="Helvetica Neue"/>
              </a:rPr>
              <a:t>foreclosures: số lượng các căn nhà bị tịch thu gần đó.</a:t>
            </a:r>
            <a:endParaRPr lang="en-US" sz="1400" dirty="0">
              <a:latin typeface="Helvetica Neue"/>
            </a:endParaRPr>
          </a:p>
          <a:p>
            <a:r>
              <a:rPr lang="en-US" sz="1400" dirty="0">
                <a:latin typeface="Helvetica Neue"/>
              </a:rPr>
              <a:t>26. </a:t>
            </a:r>
            <a:r>
              <a:rPr lang="en-US" sz="1400" dirty="0" err="1">
                <a:latin typeface="Helvetica Neue"/>
              </a:rPr>
              <a:t>year_sold</a:t>
            </a:r>
            <a:r>
              <a:rPr lang="en-US" sz="1400" dirty="0">
                <a:latin typeface="Helvetica Neue"/>
              </a:rPr>
              <a:t>: </a:t>
            </a:r>
            <a:r>
              <a:rPr lang="en-US" sz="1400" dirty="0" err="1">
                <a:latin typeface="Helvetica Neue"/>
              </a:rPr>
              <a:t>năm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bán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nhà</a:t>
            </a:r>
            <a:r>
              <a:rPr lang="en-US" sz="1400" dirty="0">
                <a:latin typeface="Helvetica Neue"/>
              </a:rPr>
              <a:t>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1034F6C-9EB5-4B2B-BD6A-54E26040E91F}"/>
              </a:ext>
            </a:extLst>
          </p:cNvPr>
          <p:cNvSpPr/>
          <p:nvPr/>
        </p:nvSpPr>
        <p:spPr>
          <a:xfrm>
            <a:off x="4336544" y="686582"/>
            <a:ext cx="3518912" cy="369332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Helvetica Neue"/>
              </a:rPr>
              <a:t>Dữ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liệu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15649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dòng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26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cột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2FDAA-9558-43CE-B61F-75199D05F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926" y="1387928"/>
            <a:ext cx="3777730" cy="5255691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9F45CE-D2F9-433A-9BC4-B41AB41F7684}"/>
              </a:ext>
            </a:extLst>
          </p:cNvPr>
          <p:cNvCxnSpPr>
            <a:cxnSpLocks/>
          </p:cNvCxnSpPr>
          <p:nvPr/>
        </p:nvCxnSpPr>
        <p:spPr>
          <a:xfrm flipH="1">
            <a:off x="6093490" y="1055914"/>
            <a:ext cx="2510" cy="4463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F14B40A-9F26-40DD-8957-E79844570C60}"/>
              </a:ext>
            </a:extLst>
          </p:cNvPr>
          <p:cNvCxnSpPr>
            <a:cxnSpLocks/>
          </p:cNvCxnSpPr>
          <p:nvPr/>
        </p:nvCxnSpPr>
        <p:spPr>
          <a:xfrm flipV="1">
            <a:off x="3868568" y="3085765"/>
            <a:ext cx="370358" cy="103397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4440901-9D0C-41ED-A5EB-7EA455927A2D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8016656" y="3800329"/>
            <a:ext cx="298358" cy="151142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290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7DAA5E-54F4-44AD-A836-B711516E0483}"/>
              </a:ext>
            </a:extLst>
          </p:cNvPr>
          <p:cNvSpPr/>
          <p:nvPr/>
        </p:nvSpPr>
        <p:spPr>
          <a:xfrm>
            <a:off x="487388" y="694155"/>
            <a:ext cx="3817326" cy="3970318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b="1" dirty="0" err="1">
                <a:solidFill>
                  <a:srgbClr val="FF0000"/>
                </a:solidFill>
                <a:latin typeface="Helvetica Neue"/>
              </a:rPr>
              <a:t>Có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 15 </a:t>
            </a:r>
            <a:r>
              <a:rPr lang="en-US" b="1" dirty="0" err="1">
                <a:solidFill>
                  <a:srgbClr val="FF0000"/>
                </a:solidFill>
                <a:latin typeface="Helvetica Neue"/>
              </a:rPr>
              <a:t>cột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Helvetica Neue"/>
              </a:rPr>
              <a:t>có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Helvetica Neue"/>
              </a:rPr>
              <a:t>giá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Helvetica Neue"/>
              </a:rPr>
              <a:t>trị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Helvetica Neue"/>
              </a:rPr>
              <a:t>thiếu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Helvetica Neue"/>
              </a:rPr>
              <a:t>là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: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address_street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46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info_bedrooms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1427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info_bathrooms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1417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info_size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712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info_lot_size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1334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info_year_built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 5044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info_sold_price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934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info_property_id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151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taxes_land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taxes_improvements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taxes_total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taxes_taxes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đều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241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total_crime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violent_crime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property_crime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đều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483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endParaRPr lang="en-US" dirty="0">
              <a:latin typeface="Helvetica Neue"/>
            </a:endParaRPr>
          </a:p>
        </p:txBody>
      </p: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36DF88A1-91AF-4BE0-B358-2EC0005D6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627221" y="4664473"/>
            <a:ext cx="2168740" cy="223387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506A727-F014-46B5-8B4D-40893EC305E5}"/>
              </a:ext>
            </a:extLst>
          </p:cNvPr>
          <p:cNvSpPr/>
          <p:nvPr/>
        </p:nvSpPr>
        <p:spPr>
          <a:xfrm>
            <a:off x="5205046" y="610408"/>
            <a:ext cx="6499566" cy="1477328"/>
          </a:xfrm>
          <a:prstGeom prst="rect">
            <a:avLst/>
          </a:prstGeom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b="1" dirty="0" err="1">
                <a:solidFill>
                  <a:srgbClr val="0070C0"/>
                </a:solidFill>
                <a:latin typeface="Helvetica Neue"/>
              </a:rPr>
              <a:t>Lý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do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nhiều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tại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do ng</a:t>
            </a:r>
            <a:r>
              <a:rPr lang="vi-VN" dirty="0">
                <a:solidFill>
                  <a:srgbClr val="0070C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ời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muốn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bán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lúc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đăng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tin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nhập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đầy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đủ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tr</a:t>
            </a:r>
            <a:r>
              <a:rPr lang="vi-VN" dirty="0">
                <a:solidFill>
                  <a:srgbClr val="0070C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thông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tin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mà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th</a:t>
            </a:r>
            <a:r>
              <a:rPr lang="vi-VN" dirty="0">
                <a:solidFill>
                  <a:srgbClr val="0070C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chỉ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tả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chi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tiết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tại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phần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description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bản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tin </a:t>
            </a:r>
            <a:r>
              <a:rPr lang="en-US" dirty="0">
                <a:latin typeface="Helvetica Neue"/>
              </a:rPr>
              <a:t>hay </a:t>
            </a:r>
            <a:r>
              <a:rPr lang="en-US" dirty="0" err="1">
                <a:latin typeface="Helvetica Neue"/>
              </a:rPr>
              <a:t>vì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lý</a:t>
            </a:r>
            <a:r>
              <a:rPr lang="en-US" dirty="0">
                <a:latin typeface="Helvetica Neue"/>
              </a:rPr>
              <a:t> do </a:t>
            </a:r>
            <a:r>
              <a:rPr lang="en-US" dirty="0" err="1">
                <a:latin typeface="Helvetica Neue"/>
              </a:rPr>
              <a:t>nào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đó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bản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thân</a:t>
            </a:r>
            <a:r>
              <a:rPr lang="en-US" dirty="0">
                <a:latin typeface="Helvetica Neue"/>
              </a:rPr>
              <a:t> ng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ời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bán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cũng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không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biết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rõ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thông</a:t>
            </a:r>
            <a:r>
              <a:rPr lang="en-US" dirty="0">
                <a:latin typeface="Helvetica Neue"/>
              </a:rPr>
              <a:t> tin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66AE04B-6148-4F1E-BED9-B994210BD2D0}"/>
              </a:ext>
            </a:extLst>
          </p:cNvPr>
          <p:cNvSpPr/>
          <p:nvPr/>
        </p:nvSpPr>
        <p:spPr>
          <a:xfrm>
            <a:off x="5077450" y="2941986"/>
            <a:ext cx="6706355" cy="1477328"/>
          </a:xfrm>
          <a:prstGeom prst="rect">
            <a:avLst/>
          </a:prstGeom>
          <a:ln w="28575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b="1" dirty="0" err="1">
                <a:solidFill>
                  <a:srgbClr val="00B050"/>
                </a:solidFill>
                <a:latin typeface="Helvetica Neue"/>
              </a:rPr>
              <a:t>Giải</a:t>
            </a:r>
            <a:r>
              <a:rPr lang="en-US" b="1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B050"/>
                </a:solidFill>
                <a:latin typeface="Helvetica Neue"/>
              </a:rPr>
              <a:t>pháp</a:t>
            </a:r>
            <a:r>
              <a:rPr lang="en-US" b="1" dirty="0">
                <a:solidFill>
                  <a:srgbClr val="00B050"/>
                </a:solidFill>
                <a:latin typeface="Helvetica Neue"/>
              </a:rPr>
              <a:t>: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Sẽ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bỏ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đi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thực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sự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cần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thiết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mà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nhiều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trị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thiếu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.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phần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còn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lại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nhóm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sẽ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tiếp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tục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tìm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phần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description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của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mỗi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bản</a:t>
            </a:r>
            <a:r>
              <a:rPr lang="en-US" dirty="0">
                <a:latin typeface="Helvetica Neue"/>
              </a:rPr>
              <a:t> tin </a:t>
            </a:r>
            <a:r>
              <a:rPr lang="en-US" dirty="0" err="1">
                <a:latin typeface="Helvetica Neue"/>
              </a:rPr>
              <a:t>từ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phần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liệu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đã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lấy</a:t>
            </a:r>
            <a:r>
              <a:rPr lang="en-US" dirty="0">
                <a:latin typeface="Helvetica Neue"/>
              </a:rPr>
              <a:t> đ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ợc</a:t>
            </a:r>
            <a:r>
              <a:rPr lang="en-US" dirty="0">
                <a:latin typeface="Helvetica Neue"/>
              </a:rPr>
              <a:t> ban </a:t>
            </a:r>
            <a:r>
              <a:rPr lang="en-US" dirty="0" err="1">
                <a:latin typeface="Helvetica Neue"/>
              </a:rPr>
              <a:t>đầu</a:t>
            </a:r>
            <a:r>
              <a:rPr lang="en-US" dirty="0">
                <a:latin typeface="Helvetica Neue"/>
              </a:rPr>
              <a:t>. </a:t>
            </a:r>
            <a:r>
              <a:rPr lang="en-US" dirty="0" err="1">
                <a:latin typeface="Helvetica Neue"/>
              </a:rPr>
              <a:t>Nếu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vẫn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còn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thì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sẽ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lắp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đầy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bằng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ph</a:t>
            </a:r>
            <a:r>
              <a:rPr lang="vi-VN" dirty="0">
                <a:solidFill>
                  <a:srgbClr val="00B05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ơng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pháp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nh</a:t>
            </a:r>
            <a:r>
              <a:rPr lang="vi-VN" dirty="0">
                <a:solidFill>
                  <a:srgbClr val="00B05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mean, mode, median, KNN</a:t>
            </a:r>
          </a:p>
        </p:txBody>
      </p:sp>
      <p:sp>
        <p:nvSpPr>
          <p:cNvPr id="30" name="Arrow: Curved Down 29">
            <a:extLst>
              <a:ext uri="{FF2B5EF4-FFF2-40B4-BE49-F238E27FC236}">
                <a16:creationId xmlns:a16="http://schemas.microsoft.com/office/drawing/2014/main" id="{30DB9E18-B1B9-4132-8C15-6E01A8FD015F}"/>
              </a:ext>
            </a:extLst>
          </p:cNvPr>
          <p:cNvSpPr/>
          <p:nvPr/>
        </p:nvSpPr>
        <p:spPr>
          <a:xfrm>
            <a:off x="4304714" y="695976"/>
            <a:ext cx="900332" cy="492370"/>
          </a:xfrm>
          <a:prstGeom prst="curved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Arrow: Curved Left 31">
            <a:extLst>
              <a:ext uri="{FF2B5EF4-FFF2-40B4-BE49-F238E27FC236}">
                <a16:creationId xmlns:a16="http://schemas.microsoft.com/office/drawing/2014/main" id="{EC1B40FD-B1DC-4D4F-8F9D-1A71BF8DC01F}"/>
              </a:ext>
            </a:extLst>
          </p:cNvPr>
          <p:cNvSpPr/>
          <p:nvPr/>
        </p:nvSpPr>
        <p:spPr>
          <a:xfrm rot="17843334" flipH="1" flipV="1">
            <a:off x="3326770" y="4426680"/>
            <a:ext cx="804261" cy="1894321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Arrow: Curved Left 32">
            <a:extLst>
              <a:ext uri="{FF2B5EF4-FFF2-40B4-BE49-F238E27FC236}">
                <a16:creationId xmlns:a16="http://schemas.microsoft.com/office/drawing/2014/main" id="{A2D90CC7-A239-439B-88F8-9A046E1B817A}"/>
              </a:ext>
            </a:extLst>
          </p:cNvPr>
          <p:cNvSpPr/>
          <p:nvPr/>
        </p:nvSpPr>
        <p:spPr>
          <a:xfrm>
            <a:off x="8175571" y="2087177"/>
            <a:ext cx="510115" cy="826885"/>
          </a:xfrm>
          <a:prstGeom prst="curvedLef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826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THU THẬP DỮ LIỆU –  10 DÒNG ĐẦU TIÊN CỦA DỮ LIỆU Đ</a:t>
            </a:r>
            <a:r>
              <a:rPr lang="vi-VN" sz="2400" b="1" dirty="0">
                <a:solidFill>
                  <a:schemeClr val="bg1"/>
                </a:solidFill>
                <a:latin typeface="Calibri (Body)"/>
              </a:rPr>
              <a:t>Ư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ỢC THU THẬP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E232D816-9D08-43E6-BB90-BB5670BF8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5185" y="5229961"/>
            <a:ext cx="1068609" cy="10582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2A7E68-62D0-4B6C-9A3C-E82B4CD1B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643" y="694155"/>
            <a:ext cx="9380541" cy="478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88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Tiền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xử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lý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endParaRPr lang="en-US" sz="2400" b="1" dirty="0">
              <a:solidFill>
                <a:schemeClr val="bg1"/>
              </a:solidFill>
              <a:latin typeface="Calibri (Body)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3704013D-871F-4853-B1F2-BC5AAD508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882" y="5340154"/>
            <a:ext cx="905216" cy="95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75D892B-4797-452B-9FE1-4DA7D6B27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79" y="559978"/>
            <a:ext cx="10797441" cy="374400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A5B78CF-B0B1-4A57-89B0-C6F6A046C7A1}"/>
              </a:ext>
            </a:extLst>
          </p:cNvPr>
          <p:cNvSpPr/>
          <p:nvPr/>
        </p:nvSpPr>
        <p:spPr>
          <a:xfrm>
            <a:off x="675250" y="4420771"/>
            <a:ext cx="107974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solidFill>
                  <a:srgbClr val="000000"/>
                </a:solidFill>
                <a:latin typeface="Helvetica Neue"/>
              </a:rPr>
              <a:t>Mọi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thao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tiền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lý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thực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hiện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train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nhỏ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(8763 records)</a:t>
            </a:r>
            <a:r>
              <a:rPr lang="en-US" dirty="0">
                <a:latin typeface="Helvetica Neue"/>
              </a:rPr>
              <a:t>.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Sau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dùng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ớc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l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từ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train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nhỏ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tiền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lý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validation (3756 records)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test (3130 records)</a:t>
            </a:r>
            <a:r>
              <a:rPr lang="en-US" dirty="0">
                <a:latin typeface="Helvetica Neu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6701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31D2C1-1FE9-42DB-8A1C-8C2D4A17E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78" y="657997"/>
            <a:ext cx="629287" cy="54764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198DB9B-4CEB-42FD-9EF1-38555B8E90AB}"/>
              </a:ext>
            </a:extLst>
          </p:cNvPr>
          <p:cNvSpPr/>
          <p:nvPr/>
        </p:nvSpPr>
        <p:spPr>
          <a:xfrm>
            <a:off x="1238865" y="694232"/>
            <a:ext cx="102493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solidFill>
                  <a:srgbClr val="000000"/>
                </a:solidFill>
                <a:latin typeface="Helvetica Neue"/>
              </a:rPr>
              <a:t>Phần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description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giúp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ích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việc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điền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thiếu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0C291D-AAED-497D-AA6C-1B81392AE53F}"/>
              </a:ext>
            </a:extLst>
          </p:cNvPr>
          <p:cNvSpPr/>
          <p:nvPr/>
        </p:nvSpPr>
        <p:spPr>
          <a:xfrm>
            <a:off x="609578" y="1255628"/>
            <a:ext cx="11262866" cy="5524589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1.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address_street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ghi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theo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format:  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         &lt;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&gt; &lt;h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ớng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&gt; &lt;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&gt; &lt;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chung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c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(unit, #)&gt;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         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ví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dụ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: </a:t>
            </a:r>
            <a:r>
              <a:rPr lang="en-US" dirty="0">
                <a:latin typeface="Helvetica Neue"/>
              </a:rPr>
              <a:t>2875 S Fairview St Unit B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FF0000"/>
                </a:solidFill>
                <a:latin typeface="Helvetica Neue"/>
              </a:rPr>
              <a:t>     </a:t>
            </a:r>
            <a:r>
              <a:rPr lang="en-US" dirty="0" err="1">
                <a:latin typeface="Helvetica Neue"/>
              </a:rPr>
              <a:t>Nhóm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chỉ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lấy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nằm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trong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chung</a:t>
            </a:r>
            <a:r>
              <a:rPr lang="en-US" dirty="0">
                <a:latin typeface="Helvetica Neue"/>
              </a:rPr>
              <a:t> c</a:t>
            </a:r>
            <a:r>
              <a:rPr lang="vi-VN" dirty="0">
                <a:latin typeface="Helvetica Neue"/>
              </a:rPr>
              <a:t>ư</a:t>
            </a:r>
            <a:r>
              <a:rPr lang="en-US" dirty="0">
                <a:latin typeface="Helvetica Neue"/>
              </a:rPr>
              <a:t> hay </a:t>
            </a:r>
            <a:r>
              <a:rPr lang="en-US" dirty="0" err="1">
                <a:latin typeface="Helvetica Neue"/>
              </a:rPr>
              <a:t>không</a:t>
            </a:r>
            <a:r>
              <a:rPr lang="en-US" dirty="0">
                <a:latin typeface="Helvetica Neue"/>
              </a:rPr>
              <a:t>? (1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, 0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không</a:t>
            </a:r>
            <a:r>
              <a:rPr lang="en-US" dirty="0">
                <a:latin typeface="Helvetica Neue"/>
              </a:rPr>
              <a:t>). </a:t>
            </a:r>
            <a:r>
              <a:rPr lang="en-US" dirty="0" err="1">
                <a:latin typeface="Helvetica Neue"/>
              </a:rPr>
              <a:t>Xóa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address_street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  <a:endParaRPr lang="en-US" dirty="0">
              <a:solidFill>
                <a:srgbClr val="FF0000"/>
              </a:solidFill>
              <a:latin typeface="Helvetica Neue"/>
            </a:endParaRP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2. </a:t>
            </a:r>
            <a:r>
              <a:rPr lang="en-US" dirty="0" err="1">
                <a:latin typeface="Helvetica Neue"/>
              </a:rPr>
              <a:t>Xóa</a:t>
            </a:r>
            <a:r>
              <a:rPr lang="en-US" dirty="0">
                <a:latin typeface="Helvetica Neue"/>
              </a:rPr>
              <a:t> 2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address_locality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address_region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giữ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lại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address_code</a:t>
            </a:r>
            <a:r>
              <a:rPr lang="en-US" dirty="0">
                <a:latin typeface="Helvetica Neue"/>
              </a:rPr>
              <a:t>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3. </a:t>
            </a:r>
            <a:r>
              <a:rPr lang="en-US" dirty="0" err="1">
                <a:latin typeface="Helvetica Neue"/>
              </a:rPr>
              <a:t>Từ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date_sold</a:t>
            </a:r>
            <a:r>
              <a:rPr lang="en-US" dirty="0">
                <a:latin typeface="Helvetica Neue"/>
              </a:rPr>
              <a:t>: </a:t>
            </a:r>
            <a:r>
              <a:rPr lang="en-US" dirty="0" err="1">
                <a:latin typeface="Helvetica Neue"/>
              </a:rPr>
              <a:t>rút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trích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time_sold</a:t>
            </a:r>
            <a:r>
              <a:rPr lang="en-US" dirty="0">
                <a:latin typeface="Helvetica Neue"/>
              </a:rPr>
              <a:t> (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month hay season) ra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xóa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date_sold</a:t>
            </a:r>
            <a:r>
              <a:rPr lang="en-US" dirty="0">
                <a:latin typeface="Helvetica Neue"/>
              </a:rPr>
              <a:t>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4. </a:t>
            </a:r>
            <a:r>
              <a:rPr lang="en-US" dirty="0" err="1">
                <a:latin typeface="Helvetica Neue"/>
              </a:rPr>
              <a:t>Để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nguyên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mortgage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info_year_built.s</a:t>
            </a:r>
            <a:endParaRPr lang="en-US" dirty="0">
              <a:latin typeface="Helvetica Neue"/>
            </a:endParaRP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5.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info_type</a:t>
            </a:r>
            <a:r>
              <a:rPr lang="en-US" dirty="0">
                <a:latin typeface="Helvetica Neue"/>
              </a:rPr>
              <a:t>: </a:t>
            </a:r>
            <a:r>
              <a:rPr lang="en-US" dirty="0" err="1">
                <a:latin typeface="Helvetica Neue"/>
              </a:rPr>
              <a:t>sử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dụng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biến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num_top_types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để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xử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lý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</a:t>
            </a:r>
            <a:r>
              <a:rPr lang="vi-VN" dirty="0">
                <a:latin typeface="Helvetica Neue"/>
              </a:rPr>
              <a:t>ư</a:t>
            </a:r>
            <a:r>
              <a:rPr lang="en-US" dirty="0">
                <a:latin typeface="Helvetica Neue"/>
              </a:rPr>
              <a:t> BT03.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6. </a:t>
            </a:r>
            <a:r>
              <a:rPr lang="en-US" dirty="0" err="1">
                <a:latin typeface="Helvetica Neue"/>
              </a:rPr>
              <a:t>Giữ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nguyên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info_bedroom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info_bathroom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info_size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info_lot_size</a:t>
            </a:r>
            <a:r>
              <a:rPr lang="en-US" dirty="0">
                <a:latin typeface="Helvetica Neue"/>
              </a:rPr>
              <a:t>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7.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year_build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vẫn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giữ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lại</a:t>
            </a:r>
            <a:r>
              <a:rPr lang="en-US" dirty="0">
                <a:latin typeface="Helvetica Neue"/>
              </a:rPr>
              <a:t> hay </a:t>
            </a:r>
            <a:r>
              <a:rPr lang="en-US" dirty="0" err="1">
                <a:latin typeface="Helvetica Neue"/>
              </a:rPr>
              <a:t>chuyển</a:t>
            </a:r>
            <a:r>
              <a:rPr lang="en-US" dirty="0">
                <a:latin typeface="Helvetica Neue"/>
              </a:rPr>
              <a:t> qua </a:t>
            </a:r>
            <a:r>
              <a:rPr lang="en-US" dirty="0" err="1">
                <a:latin typeface="Helvetica Neue"/>
              </a:rPr>
              <a:t>giai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đoạn</a:t>
            </a:r>
            <a:r>
              <a:rPr lang="en-US" dirty="0">
                <a:latin typeface="Helvetica Neue"/>
              </a:rPr>
              <a:t>: &lt;1900, [1990; 1950), [1950; 2000), &gt;2000.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8. </a:t>
            </a:r>
            <a:r>
              <a:rPr lang="en-US" dirty="0" err="1">
                <a:latin typeface="Helvetica Neue"/>
              </a:rPr>
              <a:t>Xóa</a:t>
            </a:r>
            <a:r>
              <a:rPr lang="en-US" dirty="0">
                <a:latin typeface="Helvetica Neue"/>
              </a:rPr>
              <a:t> 3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info_property_id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info_county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info_parcel_number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vì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chúng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khác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biệt</a:t>
            </a:r>
            <a:r>
              <a:rPr lang="en-US" dirty="0">
                <a:latin typeface="Helvetica Neue"/>
              </a:rPr>
              <a:t> 100%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không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 ý </a:t>
            </a:r>
            <a:r>
              <a:rPr lang="en-US" dirty="0" err="1">
                <a:latin typeface="Helvetica Neue"/>
              </a:rPr>
              <a:t>nghĩa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khi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huấn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luyện</a:t>
            </a:r>
            <a:r>
              <a:rPr lang="en-US" dirty="0">
                <a:latin typeface="Helvetica Neue"/>
              </a:rPr>
              <a:t>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9. </a:t>
            </a:r>
            <a:r>
              <a:rPr lang="en-US" dirty="0" err="1">
                <a:latin typeface="Helvetica Neue"/>
              </a:rPr>
              <a:t>Giữ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nguyên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hai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taxes_land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taxes_improvements</a:t>
            </a:r>
            <a:r>
              <a:rPr lang="en-US" dirty="0">
                <a:latin typeface="Helvetica Neue"/>
              </a:rPr>
              <a:t>. </a:t>
            </a:r>
            <a:r>
              <a:rPr lang="en-US" dirty="0" err="1">
                <a:latin typeface="Helvetica Neue"/>
              </a:rPr>
              <a:t>Xóa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taxes_total</a:t>
            </a:r>
            <a:r>
              <a:rPr lang="en-US" dirty="0">
                <a:latin typeface="Helvetica Neue"/>
              </a:rPr>
              <a:t>. </a:t>
            </a:r>
            <a:r>
              <a:rPr lang="en-US" dirty="0" err="1">
                <a:latin typeface="Helvetica Neue"/>
              </a:rPr>
              <a:t>Rút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trích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tiền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từ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taxes_taxes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vì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nó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chứa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cả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thông</a:t>
            </a:r>
            <a:r>
              <a:rPr lang="en-US" dirty="0">
                <a:latin typeface="Helvetica Neue"/>
              </a:rPr>
              <a:t> tin </a:t>
            </a:r>
            <a:r>
              <a:rPr lang="en-US" dirty="0" err="1">
                <a:latin typeface="Helvetica Neue"/>
              </a:rPr>
              <a:t>dạng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tiền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%, </a:t>
            </a:r>
            <a:r>
              <a:rPr lang="en-US" dirty="0" err="1">
                <a:latin typeface="Helvetica Neue"/>
              </a:rPr>
              <a:t>ví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dụ</a:t>
            </a:r>
            <a:r>
              <a:rPr lang="en-US" dirty="0">
                <a:latin typeface="Helvetica Neue"/>
              </a:rPr>
              <a:t>: 6969 (1.23 %).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10. </a:t>
            </a:r>
            <a:r>
              <a:rPr lang="en-US" dirty="0" err="1">
                <a:latin typeface="Helvetica Neue"/>
              </a:rPr>
              <a:t>Giữ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nguyên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school, foreclosures, </a:t>
            </a:r>
            <a:r>
              <a:rPr lang="en-US" dirty="0" err="1">
                <a:latin typeface="Helvetica Neue"/>
              </a:rPr>
              <a:t>total_crime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violent_crime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property_crime</a:t>
            </a:r>
            <a:r>
              <a:rPr lang="en-US" dirty="0">
                <a:latin typeface="Helvetica Neue"/>
              </a:rPr>
              <a:t>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11. </a:t>
            </a:r>
            <a:r>
              <a:rPr lang="en-US" dirty="0" err="1">
                <a:latin typeface="Helvetica Neue"/>
              </a:rPr>
              <a:t>Xóa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year_sold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vì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cả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đều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2019.</a:t>
            </a:r>
          </a:p>
        </p:txBody>
      </p:sp>
    </p:spTree>
    <p:extLst>
      <p:ext uri="{BB962C8B-B14F-4D97-AF65-F5344CB8AC3E}">
        <p14:creationId xmlns:p14="http://schemas.microsoft.com/office/powerpoint/2010/main" val="1626329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98DB9B-4CEB-42FD-9EF1-38555B8E90AB}"/>
              </a:ext>
            </a:extLst>
          </p:cNvPr>
          <p:cNvSpPr/>
          <p:nvPr/>
        </p:nvSpPr>
        <p:spPr>
          <a:xfrm>
            <a:off x="442844" y="710115"/>
            <a:ext cx="11302623" cy="1908215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dạng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dạng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(numerical)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15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apt_unit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mortgage, </a:t>
            </a:r>
            <a:r>
              <a:rPr lang="en-US" dirty="0" err="1">
                <a:latin typeface="Helvetica Neue"/>
              </a:rPr>
              <a:t>info_bedroom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info_bathroom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info_size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info_lot_size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taxes_land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taxes_improvements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taxes_taxes</a:t>
            </a:r>
            <a:r>
              <a:rPr lang="en-US" dirty="0">
                <a:latin typeface="Helvetica Neue"/>
              </a:rPr>
              <a:t>, school, foreclosures, </a:t>
            </a:r>
            <a:r>
              <a:rPr lang="en-US" dirty="0" err="1">
                <a:latin typeface="Helvetica Neue"/>
              </a:rPr>
              <a:t>total_crime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violent_crime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property_crime</a:t>
            </a:r>
            <a:r>
              <a:rPr lang="en-US" dirty="0">
                <a:latin typeface="Helvetica Neue"/>
              </a:rPr>
              <a:t>. </a:t>
            </a:r>
            <a:endParaRPr lang="en-US" dirty="0">
              <a:solidFill>
                <a:srgbClr val="000000"/>
              </a:solidFill>
              <a:latin typeface="Helvetica Neue"/>
            </a:endParaRP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dạng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chuỗi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trị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rời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rạc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thứ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tự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(categorical)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3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address_code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time_sold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info_type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này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a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huấn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luyện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sẽ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dụng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ơng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pháp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one-hot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chuyển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72E406-423D-478A-A063-84BFA48CB28D}"/>
              </a:ext>
            </a:extLst>
          </p:cNvPr>
          <p:cNvSpPr/>
          <p:nvPr/>
        </p:nvSpPr>
        <p:spPr>
          <a:xfrm>
            <a:off x="442844" y="2722518"/>
            <a:ext cx="11302621" cy="1785104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b="1" dirty="0" err="1">
                <a:latin typeface="Helvetica Neue"/>
              </a:rPr>
              <a:t>Điền</a:t>
            </a:r>
            <a:r>
              <a:rPr lang="en-US" b="1" dirty="0">
                <a:latin typeface="Helvetica Neue"/>
              </a:rPr>
              <a:t> </a:t>
            </a:r>
            <a:r>
              <a:rPr lang="en-US" b="1" dirty="0" err="1">
                <a:latin typeface="Helvetica Neue"/>
              </a:rPr>
              <a:t>giá</a:t>
            </a:r>
            <a:r>
              <a:rPr lang="en-US" b="1" dirty="0">
                <a:latin typeface="Helvetica Neue"/>
              </a:rPr>
              <a:t> </a:t>
            </a:r>
            <a:r>
              <a:rPr lang="en-US" b="1" dirty="0" err="1">
                <a:latin typeface="Helvetica Neue"/>
              </a:rPr>
              <a:t>trị</a:t>
            </a:r>
            <a:r>
              <a:rPr lang="en-US" b="1" dirty="0">
                <a:latin typeface="Helvetica Neue"/>
              </a:rPr>
              <a:t> </a:t>
            </a:r>
            <a:r>
              <a:rPr lang="en-US" b="1" dirty="0" err="1">
                <a:latin typeface="Helvetica Neue"/>
              </a:rPr>
              <a:t>thiếu</a:t>
            </a:r>
            <a:r>
              <a:rPr lang="en-US" b="1" dirty="0">
                <a:latin typeface="Helvetica Neue"/>
              </a:rPr>
              <a:t>: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en-US" dirty="0" err="1">
                <a:latin typeface="Helvetica Neue"/>
              </a:rPr>
              <a:t>Dùng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7030A0"/>
                </a:solidFill>
                <a:latin typeface="Helvetica Neue"/>
              </a:rPr>
              <a:t>KNN (n = 5) </a:t>
            </a:r>
            <a:r>
              <a:rPr lang="en-US" dirty="0" err="1">
                <a:latin typeface="Helvetica Neue"/>
              </a:rPr>
              <a:t>cho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: </a:t>
            </a:r>
            <a:r>
              <a:rPr lang="en-US" dirty="0" err="1">
                <a:latin typeface="Helvetica Neue"/>
              </a:rPr>
              <a:t>info_size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info_lot_size</a:t>
            </a:r>
            <a:r>
              <a:rPr lang="en-US" dirty="0">
                <a:latin typeface="Helvetica Neue"/>
              </a:rPr>
              <a:t>.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en-US" dirty="0" err="1">
                <a:latin typeface="Helvetica Neue"/>
              </a:rPr>
              <a:t>Dùng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002060"/>
                </a:solidFill>
                <a:latin typeface="Helvetica Neue"/>
              </a:rPr>
              <a:t>most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cho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: </a:t>
            </a:r>
            <a:r>
              <a:rPr lang="en-US" dirty="0" err="1">
                <a:latin typeface="Helvetica Neue"/>
              </a:rPr>
              <a:t>address_code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time_sold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info_type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info_bedroom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info_bathroom</a:t>
            </a:r>
            <a:r>
              <a:rPr lang="en-US" dirty="0">
                <a:latin typeface="Helvetica Neue"/>
              </a:rPr>
              <a:t>.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en-US" dirty="0" err="1">
                <a:latin typeface="Helvetica Neue"/>
              </a:rPr>
              <a:t>Dùng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mean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cho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: mortgage, </a:t>
            </a:r>
            <a:r>
              <a:rPr lang="en-US" dirty="0" err="1">
                <a:latin typeface="Helvetica Neue"/>
              </a:rPr>
              <a:t>taxes_land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taxes_improvements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taxes_taxes</a:t>
            </a:r>
            <a:r>
              <a:rPr lang="en-US" dirty="0">
                <a:latin typeface="Helvetica Neue"/>
              </a:rPr>
              <a:t>.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en-US" dirty="0" err="1">
                <a:latin typeface="Helvetica Neue"/>
              </a:rPr>
              <a:t>Dùng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66"/>
                </a:solidFill>
                <a:latin typeface="Helvetica Neue"/>
              </a:rPr>
              <a:t>median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cho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: school, foreclosures, </a:t>
            </a:r>
            <a:r>
              <a:rPr lang="en-US" dirty="0" err="1">
                <a:latin typeface="Helvetica Neue"/>
              </a:rPr>
              <a:t>total_crime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violent_crime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property_crime</a:t>
            </a:r>
            <a:r>
              <a:rPr lang="en-US" dirty="0">
                <a:latin typeface="Helvetica Neue"/>
              </a:rPr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D09FE0-830C-4386-86EB-02D7BF2C883A}"/>
              </a:ext>
            </a:extLst>
          </p:cNvPr>
          <p:cNvSpPr/>
          <p:nvPr/>
        </p:nvSpPr>
        <p:spPr>
          <a:xfrm>
            <a:off x="442845" y="4688562"/>
            <a:ext cx="11377577" cy="178510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b="1" dirty="0" err="1">
                <a:latin typeface="Helvetica Neue"/>
              </a:rPr>
              <a:t>Các</a:t>
            </a:r>
            <a:r>
              <a:rPr lang="en-US" b="1" dirty="0">
                <a:latin typeface="Helvetica Neue"/>
              </a:rPr>
              <a:t> </a:t>
            </a:r>
            <a:r>
              <a:rPr lang="en-US" b="1" dirty="0" err="1">
                <a:latin typeface="Helvetica Neue"/>
              </a:rPr>
              <a:t>siêu</a:t>
            </a:r>
            <a:r>
              <a:rPr lang="en-US" b="1" dirty="0">
                <a:latin typeface="Helvetica Neue"/>
              </a:rPr>
              <a:t> </a:t>
            </a:r>
            <a:r>
              <a:rPr lang="en-US" b="1" dirty="0" err="1">
                <a:latin typeface="Helvetica Neue"/>
              </a:rPr>
              <a:t>tham</a:t>
            </a:r>
            <a:r>
              <a:rPr lang="en-US" b="1" dirty="0">
                <a:latin typeface="Helvetica Neue"/>
              </a:rPr>
              <a:t> </a:t>
            </a:r>
            <a:r>
              <a:rPr lang="en-US" b="1" dirty="0" err="1">
                <a:latin typeface="Helvetica Neue"/>
              </a:rPr>
              <a:t>số</a:t>
            </a:r>
            <a:r>
              <a:rPr lang="en-US" b="1" dirty="0">
                <a:latin typeface="Helvetica Neue"/>
              </a:rPr>
              <a:t> </a:t>
            </a:r>
            <a:r>
              <a:rPr lang="en-US" b="1" dirty="0" err="1">
                <a:latin typeface="Helvetica Neue"/>
              </a:rPr>
              <a:t>cần</a:t>
            </a:r>
            <a:r>
              <a:rPr lang="en-US" b="1" dirty="0">
                <a:latin typeface="Helvetica Neue"/>
              </a:rPr>
              <a:t> l</a:t>
            </a:r>
            <a:r>
              <a:rPr lang="vi-VN" b="1" dirty="0">
                <a:latin typeface="Helvetica Neue"/>
              </a:rPr>
              <a:t>ư</a:t>
            </a:r>
            <a:r>
              <a:rPr lang="en-US" b="1" dirty="0">
                <a:latin typeface="Helvetica Neue"/>
              </a:rPr>
              <a:t>u ý: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en-US" dirty="0" err="1">
                <a:solidFill>
                  <a:srgbClr val="00206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002060"/>
                </a:solidFill>
                <a:latin typeface="Helvetica Neue"/>
              </a:rPr>
              <a:t>: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chuyển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tháng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bán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thành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bán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theo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bốn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mùa</a:t>
            </a:r>
            <a:r>
              <a:rPr lang="en-US" dirty="0">
                <a:latin typeface="Helvetica Neue"/>
              </a:rPr>
              <a:t>? (True/False).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en-US" dirty="0" err="1">
                <a:solidFill>
                  <a:srgbClr val="002060"/>
                </a:solidFill>
                <a:latin typeface="Helvetica Neue"/>
              </a:rPr>
              <a:t>year_to_period</a:t>
            </a:r>
            <a:r>
              <a:rPr lang="en-US" dirty="0">
                <a:latin typeface="Helvetica Neue"/>
              </a:rPr>
              <a:t>: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chuyển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thời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gian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xây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thành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khoảng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thời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gian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nhóm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cho</a:t>
            </a:r>
            <a:r>
              <a:rPr lang="en-US" dirty="0">
                <a:latin typeface="Helvetica Neue"/>
              </a:rPr>
              <a:t> tr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ớc</a:t>
            </a:r>
            <a:r>
              <a:rPr lang="en-US" dirty="0">
                <a:latin typeface="Helvetica Neue"/>
              </a:rPr>
              <a:t>? (True/False).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en-US" dirty="0" err="1">
                <a:solidFill>
                  <a:srgbClr val="002060"/>
                </a:solidFill>
                <a:latin typeface="Helvetica Neue"/>
              </a:rPr>
              <a:t>num_top_types</a:t>
            </a:r>
            <a:r>
              <a:rPr lang="en-US" dirty="0">
                <a:latin typeface="Helvetica Neue"/>
              </a:rPr>
              <a:t>: </a:t>
            </a:r>
            <a:r>
              <a:rPr lang="en-US" dirty="0" err="1">
                <a:latin typeface="Helvetica Neue"/>
              </a:rPr>
              <a:t>số</a:t>
            </a:r>
            <a:r>
              <a:rPr lang="en-US" dirty="0">
                <a:latin typeface="Helvetica Neue"/>
              </a:rPr>
              <a:t> l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ợng</a:t>
            </a:r>
            <a:r>
              <a:rPr lang="en-US" dirty="0">
                <a:latin typeface="Helvetica Neue"/>
              </a:rPr>
              <a:t> top types </a:t>
            </a:r>
            <a:r>
              <a:rPr lang="en-US" dirty="0" err="1">
                <a:latin typeface="Helvetica Neue"/>
              </a:rPr>
              <a:t>nh</a:t>
            </a:r>
            <a:r>
              <a:rPr lang="vi-VN" dirty="0">
                <a:latin typeface="Helvetica Neue"/>
              </a:rPr>
              <a:t>ư</a:t>
            </a:r>
            <a:r>
              <a:rPr lang="en-US" dirty="0">
                <a:latin typeface="Helvetica Neue"/>
              </a:rPr>
              <a:t> BT03 (</a:t>
            </a:r>
            <a:r>
              <a:rPr lang="en-US" dirty="0" err="1">
                <a:latin typeface="Helvetica Neue"/>
              </a:rPr>
              <a:t>số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nguyên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dương</a:t>
            </a:r>
            <a:r>
              <a:rPr lang="en-US" dirty="0">
                <a:latin typeface="Helvetica Neue"/>
              </a:rPr>
              <a:t>).</a:t>
            </a:r>
          </a:p>
          <a:p>
            <a:pPr algn="just">
              <a:spcAft>
                <a:spcPts val="600"/>
              </a:spcAft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Các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siêu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tham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số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này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cũng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sẽ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đ</a:t>
            </a:r>
            <a:r>
              <a:rPr lang="vi-VN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ư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ợc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học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trong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mô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hình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máy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học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5852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Mô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hình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hóa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endParaRPr lang="en-US" sz="2400" b="1" dirty="0">
              <a:solidFill>
                <a:schemeClr val="bg1"/>
              </a:solidFill>
              <a:latin typeface="Calibri (Body)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10" descr="Image result for model scikit learn icon">
            <a:extLst>
              <a:ext uri="{FF2B5EF4-FFF2-40B4-BE49-F238E27FC236}">
                <a16:creationId xmlns:a16="http://schemas.microsoft.com/office/drawing/2014/main" id="{07C4DCFC-0297-4ECA-8584-DAB16A6A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74129"/>
            <a:ext cx="1052510" cy="107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BCC685-9B05-4028-A482-3A4E24397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76" y="694155"/>
            <a:ext cx="1045508" cy="9233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65C755B-5DF6-405B-8A39-62C1B87D0A52}"/>
              </a:ext>
            </a:extLst>
          </p:cNvPr>
          <p:cNvSpPr/>
          <p:nvPr/>
        </p:nvSpPr>
        <p:spPr>
          <a:xfrm>
            <a:off x="1519084" y="741072"/>
            <a:ext cx="103533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solidFill>
                  <a:srgbClr val="000000"/>
                </a:solidFill>
                <a:latin typeface="Helvetica Neue"/>
              </a:rPr>
              <a:t>Điều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dụng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Linear Regression 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month_to_seasons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=True,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year_to_period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=True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=5)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kết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quả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chính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xác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cực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cao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99.99%</a:t>
            </a:r>
            <a:r>
              <a:rPr lang="en-US" dirty="0">
                <a:latin typeface="Helvetica Neue"/>
              </a:rPr>
              <a:t>.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99188B-0D35-4BE2-9E68-20BB4579A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7596" y="2041127"/>
            <a:ext cx="1308149" cy="10797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E9CA9A9-F8E5-43A3-8B23-BA36F6664491}"/>
              </a:ext>
            </a:extLst>
          </p:cNvPr>
          <p:cNvSpPr/>
          <p:nvPr/>
        </p:nvSpPr>
        <p:spPr>
          <a:xfrm>
            <a:off x="473577" y="2211685"/>
            <a:ext cx="9884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solidFill>
                  <a:srgbClr val="000000"/>
                </a:solidFill>
                <a:latin typeface="Helvetica Neue"/>
              </a:rPr>
              <a:t>Phát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hiện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vấn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đề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nằm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mortgage,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sau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rằng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 ta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chỉ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mortgage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nhân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cho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220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sẽ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ra đ</a:t>
            </a:r>
            <a:r>
              <a:rPr lang="vi-VN" dirty="0">
                <a:solidFill>
                  <a:srgbClr val="0070C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con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rất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gần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B5ECD7-8A57-4F00-9278-14D4B0047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250" y="3651235"/>
            <a:ext cx="1019829" cy="104855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97BD695-BAFD-472D-A5AE-547E29CDA874}"/>
              </a:ext>
            </a:extLst>
          </p:cNvPr>
          <p:cNvSpPr/>
          <p:nvPr/>
        </p:nvSpPr>
        <p:spPr>
          <a:xfrm>
            <a:off x="1804236" y="3771117"/>
            <a:ext cx="98840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solidFill>
                  <a:srgbClr val="000000"/>
                </a:solidFill>
                <a:latin typeface="Helvetica Neue"/>
              </a:rPr>
              <a:t>Bây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giờ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sẽ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xóa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mortgage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dụng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Linear Regression 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month_to_seasons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=True,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year_to_period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=True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=5)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kết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quả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chính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xác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chỉ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36.76%</a:t>
            </a:r>
            <a:r>
              <a:rPr lang="en-US" dirty="0">
                <a:latin typeface="Helvetica Neu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9202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Mô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hình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hóa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–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LINear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regression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10" descr="Image result for model scikit learn icon">
            <a:extLst>
              <a:ext uri="{FF2B5EF4-FFF2-40B4-BE49-F238E27FC236}">
                <a16:creationId xmlns:a16="http://schemas.microsoft.com/office/drawing/2014/main" id="{07C4DCFC-0297-4ECA-8584-DAB16A6A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74129"/>
            <a:ext cx="1052510" cy="107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BE17A2-542D-4E90-B654-7683154D4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65" y="694155"/>
            <a:ext cx="7562809" cy="43497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E515C83-7CFE-48A3-A5BF-396CF2E498D4}"/>
              </a:ext>
            </a:extLst>
          </p:cNvPr>
          <p:cNvSpPr/>
          <p:nvPr/>
        </p:nvSpPr>
        <p:spPr>
          <a:xfrm>
            <a:off x="8008375" y="694155"/>
            <a:ext cx="37380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Linear Regression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quá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yếu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tình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huống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này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underfitting,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đó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cho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siêu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tham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bằng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False,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l</a:t>
            </a:r>
            <a:r>
              <a:rPr lang="vi-VN" i="1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ợng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)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giúp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học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tốt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chút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ng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vẫn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underfitting.</a:t>
            </a:r>
            <a:endParaRPr lang="en-US" dirty="0">
              <a:latin typeface="Helvetica Neue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73B70E-9F49-4A7D-91B6-C25A39549F41}"/>
              </a:ext>
            </a:extLst>
          </p:cNvPr>
          <p:cNvSpPr/>
          <p:nvPr/>
        </p:nvSpPr>
        <p:spPr>
          <a:xfrm>
            <a:off x="8008375" y="3375710"/>
            <a:ext cx="37380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latin typeface="Helvetica Neue"/>
              </a:rPr>
              <a:t>Độ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lỗi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tập</a:t>
            </a:r>
            <a:r>
              <a:rPr lang="en-US" dirty="0">
                <a:latin typeface="Helvetica Neue"/>
              </a:rPr>
              <a:t> validation </a:t>
            </a:r>
            <a:r>
              <a:rPr lang="en-US" dirty="0" err="1">
                <a:latin typeface="Helvetica Neue"/>
              </a:rPr>
              <a:t>thấp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58.66%, </a:t>
            </a:r>
            <a:r>
              <a:rPr lang="en-US" dirty="0" err="1">
                <a:latin typeface="Helvetica Neue"/>
              </a:rPr>
              <a:t>với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False,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False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11</a:t>
            </a:r>
            <a:r>
              <a:rPr lang="en-US" dirty="0">
                <a:latin typeface="Helvetica Neu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8345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Mô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hình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hóa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– K-neighbors regressor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10" descr="Image result for model scikit learn icon">
            <a:extLst>
              <a:ext uri="{FF2B5EF4-FFF2-40B4-BE49-F238E27FC236}">
                <a16:creationId xmlns:a16="http://schemas.microsoft.com/office/drawing/2014/main" id="{07C4DCFC-0297-4ECA-8584-DAB16A6A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74129"/>
            <a:ext cx="1052510" cy="107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F3BAD20-82C7-424F-9696-162EF8580B1D}"/>
              </a:ext>
            </a:extLst>
          </p:cNvPr>
          <p:cNvSpPr/>
          <p:nvPr/>
        </p:nvSpPr>
        <p:spPr>
          <a:xfrm>
            <a:off x="1186047" y="667808"/>
            <a:ext cx="590932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Helvetica Neue"/>
              </a:rPr>
              <a:t>K-Neighbors Regressor</a:t>
            </a:r>
          </a:p>
          <a:p>
            <a:pPr algn="ctr"/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Case 1: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month_to_seasons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= True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và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year_to_period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= True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272098-A656-4C79-AED2-23ED5454762B}"/>
              </a:ext>
            </a:extLst>
          </p:cNvPr>
          <p:cNvSpPr/>
          <p:nvPr/>
        </p:nvSpPr>
        <p:spPr>
          <a:xfrm>
            <a:off x="7994496" y="1063167"/>
            <a:ext cx="37185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i="1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neightbors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càng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khiến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càng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underfitting.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1F630F-D548-4488-B5B5-01A567A9FEEC}"/>
              </a:ext>
            </a:extLst>
          </p:cNvPr>
          <p:cNvSpPr/>
          <p:nvPr/>
        </p:nvSpPr>
        <p:spPr>
          <a:xfrm>
            <a:off x="7994496" y="2133945"/>
            <a:ext cx="367124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i="1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càng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càng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giúp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cả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2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i="1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ng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đến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ng</a:t>
            </a:r>
            <a:r>
              <a:rPr lang="vi-VN" i="1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ỡng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nào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đó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thêm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2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vẫn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vậy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CE166A8-C047-4A42-9974-65D5524E3E71}"/>
              </a:ext>
            </a:extLst>
          </p:cNvPr>
          <p:cNvSpPr/>
          <p:nvPr/>
        </p:nvSpPr>
        <p:spPr>
          <a:xfrm>
            <a:off x="7986448" y="4148236"/>
            <a:ext cx="39429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Helvetica Neue"/>
              </a:rPr>
              <a:t>Case 1: </a:t>
            </a:r>
            <a:r>
              <a:rPr lang="en-US" dirty="0" err="1">
                <a:latin typeface="Helvetica Neue"/>
              </a:rPr>
              <a:t>độ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lỗi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tập</a:t>
            </a:r>
            <a:r>
              <a:rPr lang="en-US" dirty="0">
                <a:latin typeface="Helvetica Neue"/>
              </a:rPr>
              <a:t> validation </a:t>
            </a:r>
            <a:r>
              <a:rPr lang="en-US" dirty="0" err="1">
                <a:latin typeface="Helvetica Neue"/>
              </a:rPr>
              <a:t>thấp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16.56%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với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1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neighbors = 1</a:t>
            </a:r>
            <a:endParaRPr lang="en-US" dirty="0">
              <a:latin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3F7392-5729-482F-8B61-78F48656E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802" y="1436670"/>
            <a:ext cx="7470970" cy="363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27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588DC-B69E-4785-A516-B2BB17BEE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2331"/>
          </a:xfrm>
        </p:spPr>
        <p:txBody>
          <a:bodyPr/>
          <a:lstStyle/>
          <a:p>
            <a:r>
              <a:rPr lang="en-US" dirty="0"/>
              <a:t>NỘI DUNG CHÍNH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0EA21E-C331-4511-BBF4-58646552B751}"/>
              </a:ext>
            </a:extLst>
          </p:cNvPr>
          <p:cNvSpPr/>
          <p:nvPr/>
        </p:nvSpPr>
        <p:spPr>
          <a:xfrm>
            <a:off x="375404" y="4891845"/>
            <a:ext cx="2067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alibri (Body)"/>
              </a:rPr>
              <a:t>Câu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hỏi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đặt</a:t>
            </a:r>
            <a:r>
              <a:rPr lang="en-US" sz="2400" dirty="0">
                <a:latin typeface="Calibri (Body)"/>
              </a:rPr>
              <a:t> ra?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51022F-29D1-4E33-8115-996C4E75B4D6}"/>
              </a:ext>
            </a:extLst>
          </p:cNvPr>
          <p:cNvSpPr/>
          <p:nvPr/>
        </p:nvSpPr>
        <p:spPr>
          <a:xfrm>
            <a:off x="2558172" y="4891845"/>
            <a:ext cx="2244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Calibri (Body)"/>
              </a:rPr>
              <a:t>Thu </a:t>
            </a:r>
            <a:r>
              <a:rPr lang="en-US" sz="2400" dirty="0" err="1">
                <a:latin typeface="Calibri (Body)"/>
              </a:rPr>
              <a:t>thập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dữ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liệu</a:t>
            </a:r>
            <a:endParaRPr lang="en-US" sz="2400" dirty="0">
              <a:latin typeface="Calibri (Body)"/>
            </a:endParaRPr>
          </a:p>
        </p:txBody>
      </p:sp>
      <p:pic>
        <p:nvPicPr>
          <p:cNvPr id="5" name="Picture 4" descr="A picture containing black, tower, white, building&#10;&#10;Description automatically generated">
            <a:extLst>
              <a:ext uri="{FF2B5EF4-FFF2-40B4-BE49-F238E27FC236}">
                <a16:creationId xmlns:a16="http://schemas.microsoft.com/office/drawing/2014/main" id="{FE9ECA9A-32D7-4E76-8A6D-3B5C2A147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57" y="2762008"/>
            <a:ext cx="1819767" cy="2014926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E440FD5D-FD05-486A-A6F8-9617B9B65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095" y="2974728"/>
            <a:ext cx="1819767" cy="180220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32410-5A2D-4996-AACB-672FF27F5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EE61FDB1-7C35-42BC-A1A5-B856B7C9F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398" y="2893626"/>
            <a:ext cx="1628322" cy="191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D236870-8999-49E6-A979-77CE9FC5F57E}"/>
              </a:ext>
            </a:extLst>
          </p:cNvPr>
          <p:cNvSpPr/>
          <p:nvPr/>
        </p:nvSpPr>
        <p:spPr>
          <a:xfrm>
            <a:off x="5520340" y="4860919"/>
            <a:ext cx="145443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latin typeface="Calibri (Body)"/>
              </a:rPr>
              <a:t>Tiền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xử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lý</a:t>
            </a:r>
            <a:r>
              <a:rPr lang="en-US" sz="2400" dirty="0">
                <a:latin typeface="Calibri (Body)"/>
              </a:rPr>
              <a:t> </a:t>
            </a:r>
          </a:p>
          <a:p>
            <a:pPr algn="ctr"/>
            <a:r>
              <a:rPr lang="en-US" sz="2400" dirty="0" err="1">
                <a:latin typeface="Calibri (Body)"/>
              </a:rPr>
              <a:t>dữ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liệu</a:t>
            </a:r>
            <a:endParaRPr lang="en-US" sz="2400" dirty="0">
              <a:latin typeface="Calibri (Body)"/>
            </a:endParaRPr>
          </a:p>
        </p:txBody>
      </p:sp>
      <p:pic>
        <p:nvPicPr>
          <p:cNvPr id="1034" name="Picture 10" descr="Image result for model scikit learn icon">
            <a:extLst>
              <a:ext uri="{FF2B5EF4-FFF2-40B4-BE49-F238E27FC236}">
                <a16:creationId xmlns:a16="http://schemas.microsoft.com/office/drawing/2014/main" id="{7D44AA3B-42A1-4DE0-9D7E-567F6B71F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773" y="2951894"/>
            <a:ext cx="1825042" cy="182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66614DE-CC17-43A8-B0D2-483AAEF43838}"/>
              </a:ext>
            </a:extLst>
          </p:cNvPr>
          <p:cNvSpPr/>
          <p:nvPr/>
        </p:nvSpPr>
        <p:spPr>
          <a:xfrm>
            <a:off x="7878287" y="4806488"/>
            <a:ext cx="17748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latin typeface="Calibri (Body)"/>
              </a:rPr>
              <a:t>Mô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hình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hóa</a:t>
            </a:r>
            <a:endParaRPr lang="en-US" sz="2400" dirty="0">
              <a:latin typeface="Calibri (Body)"/>
            </a:endParaRPr>
          </a:p>
          <a:p>
            <a:pPr algn="ctr"/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dữ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liệu</a:t>
            </a:r>
            <a:endParaRPr lang="en-US" sz="2400" dirty="0">
              <a:latin typeface="Calibri (Body)"/>
            </a:endParaRPr>
          </a:p>
        </p:txBody>
      </p:sp>
      <p:pic>
        <p:nvPicPr>
          <p:cNvPr id="1036" name="Picture 12" descr="Related image">
            <a:extLst>
              <a:ext uri="{FF2B5EF4-FFF2-40B4-BE49-F238E27FC236}">
                <a16:creationId xmlns:a16="http://schemas.microsoft.com/office/drawing/2014/main" id="{221F60B8-A781-41E3-9B3D-3BF0FFB8D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064" y="2762008"/>
            <a:ext cx="2061382" cy="227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B54873E-5107-4C5F-BA9D-6D5ED2D4D3E8}"/>
              </a:ext>
            </a:extLst>
          </p:cNvPr>
          <p:cNvSpPr/>
          <p:nvPr/>
        </p:nvSpPr>
        <p:spPr>
          <a:xfrm>
            <a:off x="10524836" y="4842410"/>
            <a:ext cx="1229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alibri (Body)"/>
              </a:rPr>
              <a:t>Tổng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kết</a:t>
            </a:r>
            <a:endParaRPr lang="en-US" sz="24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210411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85A4F8-5D9B-455E-9A56-3C5704A695BE}"/>
              </a:ext>
            </a:extLst>
          </p:cNvPr>
          <p:cNvSpPr/>
          <p:nvPr/>
        </p:nvSpPr>
        <p:spPr>
          <a:xfrm>
            <a:off x="332034" y="730809"/>
            <a:ext cx="11527932" cy="2385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nghiệm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3 tr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còn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= [1, 3, 5, 7, 9, 11, 13]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neighbors = [1, 3, 5, 7, 9 ,11]: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Helvetica Neue"/>
              </a:rPr>
              <a:t>Case 2: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True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False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16.47%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 3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neighbors = 1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A11378"/>
                </a:solidFill>
                <a:latin typeface="Helvetica Neue"/>
              </a:rPr>
              <a:t>Case 3: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False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True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15.71%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1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neighbors = 1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6600"/>
                </a:solidFill>
                <a:latin typeface="Helvetica Neue"/>
              </a:rPr>
              <a:t>Case 4: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= False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= False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16.47% 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330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 = 3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neighbors = 1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80B703-85EE-42A9-9865-E5B456A074FD}"/>
              </a:ext>
            </a:extLst>
          </p:cNvPr>
          <p:cNvSpPr/>
          <p:nvPr/>
        </p:nvSpPr>
        <p:spPr>
          <a:xfrm>
            <a:off x="332034" y="3741924"/>
            <a:ext cx="114134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tr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dùng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K-</a:t>
            </a: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Neightbors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 Regressor 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fit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train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validationthì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rằng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càng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neighbors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càng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khiến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dễ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underfitting do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quá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láng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giềng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gây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nhiễu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ảnh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ởng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kết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quả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7791FA-BAEE-4F78-8D23-1B475939DAD8}"/>
              </a:ext>
            </a:extLst>
          </p:cNvPr>
          <p:cNvSpPr/>
          <p:nvPr/>
        </p:nvSpPr>
        <p:spPr>
          <a:xfrm>
            <a:off x="332034" y="5291224"/>
            <a:ext cx="11377366" cy="646331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latin typeface="Helvetica Neue"/>
              </a:rPr>
              <a:t>Ghi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nhận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lỗi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thấp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tập</a:t>
            </a:r>
            <a:r>
              <a:rPr lang="en-US" dirty="0">
                <a:latin typeface="Helvetica Neue"/>
              </a:rPr>
              <a:t> validation </a:t>
            </a:r>
            <a:r>
              <a:rPr lang="en-US" dirty="0" err="1">
                <a:latin typeface="Helvetica Neue"/>
              </a:rPr>
              <a:t>khi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dùng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mô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hình</a:t>
            </a:r>
            <a:r>
              <a:rPr lang="en-US" dirty="0">
                <a:latin typeface="Helvetica Neue"/>
              </a:rPr>
              <a:t> </a:t>
            </a:r>
            <a:r>
              <a:rPr lang="en-US" b="1" dirty="0">
                <a:latin typeface="Helvetica Neue"/>
              </a:rPr>
              <a:t>K-Neighbors Regressor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15.71%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ứng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với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siêu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tham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số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False,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True,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1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neighbors = 1</a:t>
            </a:r>
            <a:r>
              <a:rPr lang="en-US" dirty="0">
                <a:latin typeface="Helvetica Neue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32395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Mô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hình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hóa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– DECISION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TREe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regressor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10" descr="Image result for model scikit learn icon">
            <a:extLst>
              <a:ext uri="{FF2B5EF4-FFF2-40B4-BE49-F238E27FC236}">
                <a16:creationId xmlns:a16="http://schemas.microsoft.com/office/drawing/2014/main" id="{07C4DCFC-0297-4ECA-8584-DAB16A6A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74129"/>
            <a:ext cx="1052510" cy="107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F3BAD20-82C7-424F-9696-162EF8580B1D}"/>
              </a:ext>
            </a:extLst>
          </p:cNvPr>
          <p:cNvSpPr/>
          <p:nvPr/>
        </p:nvSpPr>
        <p:spPr>
          <a:xfrm>
            <a:off x="1186047" y="667808"/>
            <a:ext cx="590932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Helvetica Neue"/>
              </a:rPr>
              <a:t>Decision Tree Regressor</a:t>
            </a:r>
          </a:p>
          <a:p>
            <a:pPr algn="ctr"/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Case 1: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month_to_seasons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= True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và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year_to_period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= True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272098-A656-4C79-AED2-23ED5454762B}"/>
              </a:ext>
            </a:extLst>
          </p:cNvPr>
          <p:cNvSpPr/>
          <p:nvPr/>
        </p:nvSpPr>
        <p:spPr>
          <a:xfrm>
            <a:off x="8023018" y="718082"/>
            <a:ext cx="369307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bằng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1</a:t>
            </a:r>
          </a:p>
          <a:p>
            <a:pPr algn="just"/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→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max_depth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quá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nhỏ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underfitting,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về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sau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max_depth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lên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trị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bao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nhiêu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cũng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lại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overfitting.</a:t>
            </a:r>
          </a:p>
          <a:p>
            <a:pPr algn="just"/>
            <a:endParaRPr lang="en-US" sz="1400" i="1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95A680-C557-48F4-A0E1-F14A02A771D8}"/>
              </a:ext>
            </a:extLst>
          </p:cNvPr>
          <p:cNvSpPr/>
          <p:nvPr/>
        </p:nvSpPr>
        <p:spPr>
          <a:xfrm>
            <a:off x="7986447" y="4148236"/>
            <a:ext cx="40482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Helvetica Neue"/>
              </a:rPr>
              <a:t>Case 1: </a:t>
            </a:r>
            <a:r>
              <a:rPr lang="en-US" dirty="0" err="1">
                <a:latin typeface="Helvetica Neue"/>
              </a:rPr>
              <a:t>độ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lỗi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tập</a:t>
            </a:r>
            <a:r>
              <a:rPr lang="en-US" dirty="0">
                <a:latin typeface="Helvetica Neue"/>
              </a:rPr>
              <a:t> validation </a:t>
            </a:r>
            <a:r>
              <a:rPr lang="en-US" dirty="0" err="1">
                <a:latin typeface="Helvetica Neue"/>
              </a:rPr>
              <a:t>thấp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4.93%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với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9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9</a:t>
            </a:r>
            <a:endParaRPr lang="en-US" dirty="0">
              <a:latin typeface="Helvetica Neue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DAE84B-06BD-42A5-8304-F46C56B46BF9}"/>
              </a:ext>
            </a:extLst>
          </p:cNvPr>
          <p:cNvSpPr/>
          <p:nvPr/>
        </p:nvSpPr>
        <p:spPr>
          <a:xfrm>
            <a:off x="8023018" y="1796456"/>
            <a:ext cx="36712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dần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lên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:</a:t>
            </a:r>
          </a:p>
          <a:p>
            <a:pPr algn="just"/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→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càng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max_depth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tỏ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ra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hiệu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quả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sz="1400" i="1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ng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hồi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sẽ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dấu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hiệu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overfitting.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FF2A31-1D50-42FA-8A48-E09F74187F11}"/>
              </a:ext>
            </a:extLst>
          </p:cNvPr>
          <p:cNvSpPr/>
          <p:nvPr/>
        </p:nvSpPr>
        <p:spPr>
          <a:xfrm>
            <a:off x="8023018" y="2951946"/>
            <a:ext cx="36346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ban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đầu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giúp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cả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2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,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lúc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sau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sẽ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overfitting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sau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đó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chỉ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làm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rồi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lại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validation (xen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kẻ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DAFF4B-9098-407B-B92A-50AAD7F85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34" y="1373853"/>
            <a:ext cx="7488712" cy="369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22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E8C472-FFF5-45FF-ACD1-D647519B6D6C}"/>
              </a:ext>
            </a:extLst>
          </p:cNvPr>
          <p:cNvSpPr/>
          <p:nvPr/>
        </p:nvSpPr>
        <p:spPr>
          <a:xfrm>
            <a:off x="332034" y="730809"/>
            <a:ext cx="11527932" cy="2385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nghiệm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3 tr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còn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= [1, 3, 5, 7, 9, 11, 13]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neighbors = [1, 3, 5, 7, 9 ,11]: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Helvetica Neue"/>
              </a:rPr>
              <a:t>Case 2: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True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False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6.04%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 7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11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A11378"/>
                </a:solidFill>
                <a:latin typeface="Helvetica Neue"/>
              </a:rPr>
              <a:t>Case 3: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False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True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5.14%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13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9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6600"/>
                </a:solidFill>
                <a:latin typeface="Helvetica Neue"/>
              </a:rPr>
              <a:t>Case 4: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= False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= False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6.37% 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330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 =7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330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 = 11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0E6D45-E6C8-43BA-95A5-BABD07B5765C}"/>
              </a:ext>
            </a:extLst>
          </p:cNvPr>
          <p:cNvSpPr/>
          <p:nvPr/>
        </p:nvSpPr>
        <p:spPr>
          <a:xfrm>
            <a:off x="288379" y="3644478"/>
            <a:ext cx="113773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tr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dùng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Decision Tree Regressor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fit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train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rằng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càng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càng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fit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do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dẫn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tr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overfitting. L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u ý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việc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dùng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kiểm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soát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ng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vẫn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giúp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học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quả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  <a:endParaRPr lang="en-US" i="1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AFFD2A-B62F-4A80-8066-55EC91D64EDD}"/>
              </a:ext>
            </a:extLst>
          </p:cNvPr>
          <p:cNvSpPr/>
          <p:nvPr/>
        </p:nvSpPr>
        <p:spPr>
          <a:xfrm>
            <a:off x="332034" y="5291224"/>
            <a:ext cx="11377366" cy="646331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latin typeface="Helvetica Neue"/>
              </a:rPr>
              <a:t>Ghi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nhận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lỗi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thấp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tập</a:t>
            </a:r>
            <a:r>
              <a:rPr lang="en-US" dirty="0">
                <a:latin typeface="Helvetica Neue"/>
              </a:rPr>
              <a:t> validation </a:t>
            </a:r>
            <a:r>
              <a:rPr lang="en-US" dirty="0" err="1">
                <a:latin typeface="Helvetica Neue"/>
              </a:rPr>
              <a:t>khi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dùng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mô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hình</a:t>
            </a:r>
            <a:r>
              <a:rPr lang="en-US" dirty="0">
                <a:latin typeface="Helvetica Neue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Decision Tree Regressor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4.93%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ứng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với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siêu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tham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số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True,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True,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9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9</a:t>
            </a:r>
            <a:r>
              <a:rPr lang="en-US" dirty="0">
                <a:latin typeface="Helvetica Neue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54967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Mô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hình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hóa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– Random Forest regressor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10" descr="Image result for model scikit learn icon">
            <a:extLst>
              <a:ext uri="{FF2B5EF4-FFF2-40B4-BE49-F238E27FC236}">
                <a16:creationId xmlns:a16="http://schemas.microsoft.com/office/drawing/2014/main" id="{07C4DCFC-0297-4ECA-8584-DAB16A6A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74129"/>
            <a:ext cx="1052510" cy="107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F3BAD20-82C7-424F-9696-162EF8580B1D}"/>
              </a:ext>
            </a:extLst>
          </p:cNvPr>
          <p:cNvSpPr/>
          <p:nvPr/>
        </p:nvSpPr>
        <p:spPr>
          <a:xfrm>
            <a:off x="1186047" y="667808"/>
            <a:ext cx="590932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Helvetica Neue"/>
              </a:rPr>
              <a:t>Random Forest Regressor</a:t>
            </a:r>
          </a:p>
          <a:p>
            <a:pPr algn="ctr"/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Case 1: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month_to_seasons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= True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và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year_to_period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= True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272098-A656-4C79-AED2-23ED5454762B}"/>
              </a:ext>
            </a:extLst>
          </p:cNvPr>
          <p:cNvSpPr/>
          <p:nvPr/>
        </p:nvSpPr>
        <p:spPr>
          <a:xfrm>
            <a:off x="7986447" y="1466733"/>
            <a:ext cx="370300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bên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train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(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)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bên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cũng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(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)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theo.</a:t>
            </a:r>
            <a:endParaRPr lang="en-US" sz="1400" i="1" dirty="0">
              <a:solidFill>
                <a:srgbClr val="000000"/>
              </a:solidFill>
              <a:latin typeface="Helvetica Neue"/>
            </a:endParaRPr>
          </a:p>
          <a:p>
            <a:endParaRPr lang="en-US" sz="1600" i="1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95A680-C557-48F4-A0E1-F14A02A771D8}"/>
              </a:ext>
            </a:extLst>
          </p:cNvPr>
          <p:cNvSpPr/>
          <p:nvPr/>
        </p:nvSpPr>
        <p:spPr>
          <a:xfrm>
            <a:off x="7986447" y="4169301"/>
            <a:ext cx="40777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Helvetica Neue"/>
              </a:rPr>
              <a:t>Case 1: </a:t>
            </a:r>
            <a:r>
              <a:rPr lang="en-US" dirty="0" err="1">
                <a:latin typeface="Helvetica Neue"/>
              </a:rPr>
              <a:t>độ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lỗi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tập</a:t>
            </a:r>
            <a:r>
              <a:rPr lang="en-US" dirty="0">
                <a:latin typeface="Helvetica Neue"/>
              </a:rPr>
              <a:t> validation </a:t>
            </a:r>
            <a:r>
              <a:rPr lang="en-US" dirty="0" err="1">
                <a:latin typeface="Helvetica Neue"/>
              </a:rPr>
              <a:t>thấp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6.84%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với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5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11</a:t>
            </a:r>
            <a:endParaRPr lang="en-US" dirty="0">
              <a:latin typeface="Helvetica Neu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94E40B-6453-4758-A276-21A72FBFD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28" y="1483563"/>
            <a:ext cx="7349343" cy="360906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84D8C08-049E-4265-8AFC-4584F5FC3A75}"/>
              </a:ext>
            </a:extLst>
          </p:cNvPr>
          <p:cNvSpPr/>
          <p:nvPr/>
        </p:nvSpPr>
        <p:spPr>
          <a:xfrm>
            <a:off x="7996379" y="2427024"/>
            <a:ext cx="369307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Còn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sự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thay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đổi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max_depth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biểu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hiện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t</a:t>
            </a:r>
            <a:r>
              <a:rPr lang="vi-VN" sz="1400" i="1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ơng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tự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như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bên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Decision Tree Regressor.</a:t>
            </a:r>
          </a:p>
          <a:p>
            <a:pPr algn="just"/>
            <a:endParaRPr lang="en-US" sz="1400" i="1" dirty="0">
              <a:solidFill>
                <a:srgbClr val="000000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49299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15AE01-98E3-49E3-92EE-8814F45E8B68}"/>
              </a:ext>
            </a:extLst>
          </p:cNvPr>
          <p:cNvSpPr/>
          <p:nvPr/>
        </p:nvSpPr>
        <p:spPr>
          <a:xfrm>
            <a:off x="332033" y="730809"/>
            <a:ext cx="11541099" cy="2385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nghiệm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3 tr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còn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= [1, 3, 5, 7, 9, 11, 13]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neighbors = [1, 3, 5, 7, 9 ,11]: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Helvetica Neue"/>
              </a:rPr>
              <a:t>Case 2: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True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False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5.91%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 5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11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A11378"/>
                </a:solidFill>
                <a:latin typeface="Helvetica Neue"/>
              </a:rPr>
              <a:t>Case 3: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False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True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6.96%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7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9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6600"/>
                </a:solidFill>
                <a:latin typeface="Helvetica Neue"/>
              </a:rPr>
              <a:t>Case 4: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= False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= False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5.98% 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330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 = 3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330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 = 13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6E9E3E-DDC4-4A2D-B48F-6407C85E8855}"/>
              </a:ext>
            </a:extLst>
          </p:cNvPr>
          <p:cNvSpPr/>
          <p:nvPr/>
        </p:nvSpPr>
        <p:spPr>
          <a:xfrm>
            <a:off x="288378" y="3741924"/>
            <a:ext cx="115410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tr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dùng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Random Forest Regressor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fit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train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rằng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ảnh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ởng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siêu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tham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2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ơng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Decision Tree Regressor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chỉ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đây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dùng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cây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mặc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định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10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cây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)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train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)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)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theo.</a:t>
            </a:r>
            <a:endParaRPr lang="en-US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E15FF6-E618-482C-B306-BA92E6F8D5FB}"/>
              </a:ext>
            </a:extLst>
          </p:cNvPr>
          <p:cNvSpPr/>
          <p:nvPr/>
        </p:nvSpPr>
        <p:spPr>
          <a:xfrm>
            <a:off x="332034" y="5291224"/>
            <a:ext cx="11377366" cy="646331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latin typeface="Helvetica Neue"/>
              </a:rPr>
              <a:t>Ghi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nhận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lỗi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thấp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tập</a:t>
            </a:r>
            <a:r>
              <a:rPr lang="en-US" dirty="0">
                <a:latin typeface="Helvetica Neue"/>
              </a:rPr>
              <a:t> validation </a:t>
            </a:r>
            <a:r>
              <a:rPr lang="en-US" dirty="0" err="1">
                <a:latin typeface="Helvetica Neue"/>
              </a:rPr>
              <a:t>khi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dùng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mô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hình</a:t>
            </a:r>
            <a:r>
              <a:rPr lang="en-US" dirty="0">
                <a:latin typeface="Helvetica Neue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Random Forest Regressor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5.91%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ứng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với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siêu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tham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số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True,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False,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5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11</a:t>
            </a:r>
            <a:r>
              <a:rPr lang="en-US" dirty="0">
                <a:latin typeface="Helvetica Neue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49759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Mô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hình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hóa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– MÔ HÌNH TỐT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nhất</a:t>
            </a:r>
            <a:endParaRPr lang="en-US" sz="2400" b="1" dirty="0">
              <a:solidFill>
                <a:schemeClr val="bg1"/>
              </a:solidFill>
              <a:latin typeface="Calibri (Body)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10" descr="Image result for model scikit learn icon">
            <a:extLst>
              <a:ext uri="{FF2B5EF4-FFF2-40B4-BE49-F238E27FC236}">
                <a16:creationId xmlns:a16="http://schemas.microsoft.com/office/drawing/2014/main" id="{07C4DCFC-0297-4ECA-8584-DAB16A6A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74129"/>
            <a:ext cx="1052510" cy="107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22DB8AD2-29B4-4671-B127-3B67CD20A1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239646"/>
              </p:ext>
            </p:extLst>
          </p:nvPr>
        </p:nvGraphicFramePr>
        <p:xfrm>
          <a:off x="424425" y="1179201"/>
          <a:ext cx="11344789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684">
                  <a:extLst>
                    <a:ext uri="{9D8B030D-6E8A-4147-A177-3AD203B41FA5}">
                      <a16:colId xmlns:a16="http://schemas.microsoft.com/office/drawing/2014/main" val="4207044834"/>
                    </a:ext>
                  </a:extLst>
                </a:gridCol>
                <a:gridCol w="2099188">
                  <a:extLst>
                    <a:ext uri="{9D8B030D-6E8A-4147-A177-3AD203B41FA5}">
                      <a16:colId xmlns:a16="http://schemas.microsoft.com/office/drawing/2014/main" val="4129676333"/>
                    </a:ext>
                  </a:extLst>
                </a:gridCol>
                <a:gridCol w="1794515">
                  <a:extLst>
                    <a:ext uri="{9D8B030D-6E8A-4147-A177-3AD203B41FA5}">
                      <a16:colId xmlns:a16="http://schemas.microsoft.com/office/drawing/2014/main" val="2148032249"/>
                    </a:ext>
                  </a:extLst>
                </a:gridCol>
                <a:gridCol w="1757587">
                  <a:extLst>
                    <a:ext uri="{9D8B030D-6E8A-4147-A177-3AD203B41FA5}">
                      <a16:colId xmlns:a16="http://schemas.microsoft.com/office/drawing/2014/main" val="251079486"/>
                    </a:ext>
                  </a:extLst>
                </a:gridCol>
                <a:gridCol w="1295848">
                  <a:extLst>
                    <a:ext uri="{9D8B030D-6E8A-4147-A177-3AD203B41FA5}">
                      <a16:colId xmlns:a16="http://schemas.microsoft.com/office/drawing/2014/main" val="3183840630"/>
                    </a:ext>
                  </a:extLst>
                </a:gridCol>
                <a:gridCol w="1504375">
                  <a:extLst>
                    <a:ext uri="{9D8B030D-6E8A-4147-A177-3AD203B41FA5}">
                      <a16:colId xmlns:a16="http://schemas.microsoft.com/office/drawing/2014/main" val="950169484"/>
                    </a:ext>
                  </a:extLst>
                </a:gridCol>
                <a:gridCol w="1272592">
                  <a:extLst>
                    <a:ext uri="{9D8B030D-6E8A-4147-A177-3AD203B41FA5}">
                      <a16:colId xmlns:a16="http://schemas.microsoft.com/office/drawing/2014/main" val="4269445633"/>
                    </a:ext>
                  </a:extLst>
                </a:gridCol>
              </a:tblGrid>
              <a:tr h="5959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month_to_season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year_to_period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num_to_types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neighbors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max_depth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Validation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704918"/>
                  </a:ext>
                </a:extLst>
              </a:tr>
              <a:tr h="595969">
                <a:tc>
                  <a:txBody>
                    <a:bodyPr/>
                    <a:lstStyle/>
                    <a:p>
                      <a:r>
                        <a:rPr lang="en-US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58.66%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482489"/>
                  </a:ext>
                </a:extLst>
              </a:tr>
              <a:tr h="595969">
                <a:tc>
                  <a:txBody>
                    <a:bodyPr/>
                    <a:lstStyle/>
                    <a:p>
                      <a:r>
                        <a:rPr lang="en-US" dirty="0"/>
                        <a:t>K-Neighbors Regressor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15.71%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74188"/>
                  </a:ext>
                </a:extLst>
              </a:tr>
              <a:tr h="5959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Decision Tree Regressor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4.93%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890113"/>
                  </a:ext>
                </a:extLst>
              </a:tr>
              <a:tr h="595969">
                <a:tc>
                  <a:txBody>
                    <a:bodyPr/>
                    <a:lstStyle/>
                    <a:p>
                      <a:r>
                        <a:rPr lang="en-US" dirty="0"/>
                        <a:t>Random Forest Regressor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5.91%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430304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C38391B5-EE00-4D9D-AF73-F67253A5C1D5}"/>
              </a:ext>
            </a:extLst>
          </p:cNvPr>
          <p:cNvSpPr/>
          <p:nvPr/>
        </p:nvSpPr>
        <p:spPr>
          <a:xfrm>
            <a:off x="928624" y="694155"/>
            <a:ext cx="10501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rgbClr val="0070C0"/>
                </a:solidFill>
                <a:latin typeface="Helvetica Neue"/>
              </a:rPr>
              <a:t>Bảng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thống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kê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Validation Error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nhỏ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nhất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của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các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mô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hình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hồi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quy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đ</a:t>
            </a:r>
            <a:r>
              <a:rPr lang="vi-VN" b="1" dirty="0">
                <a:solidFill>
                  <a:srgbClr val="0070C0"/>
                </a:solidFill>
                <a:latin typeface="Helvetica Neue"/>
              </a:rPr>
              <a:t>ư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ợc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sử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dụng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trong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Project.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632690-AD97-4557-AC3E-137975F23D18}"/>
              </a:ext>
            </a:extLst>
          </p:cNvPr>
          <p:cNvSpPr/>
          <p:nvPr/>
        </p:nvSpPr>
        <p:spPr>
          <a:xfrm>
            <a:off x="2080659" y="4579803"/>
            <a:ext cx="92383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chiến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thắng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Decision Tree Regressor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4.93%.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85CC30-8A9C-4AA1-9F31-2733A365A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264" y="4424372"/>
            <a:ext cx="628395" cy="68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44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Mô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hình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hóa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– DỰ ĐOÁN TRÊN TẬP TEST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10" descr="Image result for model scikit learn icon">
            <a:extLst>
              <a:ext uri="{FF2B5EF4-FFF2-40B4-BE49-F238E27FC236}">
                <a16:creationId xmlns:a16="http://schemas.microsoft.com/office/drawing/2014/main" id="{07C4DCFC-0297-4ECA-8584-DAB16A6A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74129"/>
            <a:ext cx="1052510" cy="107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F7D3CBB-9076-4E10-A029-C1D99C82C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45" y="694155"/>
            <a:ext cx="10531596" cy="41433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DADE218-BC64-4A4F-A1CE-EAFA907C08DC}"/>
              </a:ext>
            </a:extLst>
          </p:cNvPr>
          <p:cNvSpPr/>
          <p:nvPr/>
        </p:nvSpPr>
        <p:spPr>
          <a:xfrm>
            <a:off x="2300750" y="3694471"/>
            <a:ext cx="4424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Helvetica Neue"/>
              </a:rPr>
              <a:t>Độ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lỗi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thu</a:t>
            </a:r>
            <a:r>
              <a:rPr lang="en-US" dirty="0">
                <a:latin typeface="Helvetica Neue"/>
              </a:rPr>
              <a:t> đ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ợc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tập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test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5.13%.</a:t>
            </a:r>
          </a:p>
        </p:txBody>
      </p:sp>
    </p:spTree>
    <p:extLst>
      <p:ext uri="{BB962C8B-B14F-4D97-AF65-F5344CB8AC3E}">
        <p14:creationId xmlns:p14="http://schemas.microsoft.com/office/powerpoint/2010/main" val="2996951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TỔNG KẾT –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bài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học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rút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ra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và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mong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muốn</a:t>
            </a:r>
            <a:endParaRPr lang="en-US" sz="2400" b="1" dirty="0">
              <a:solidFill>
                <a:schemeClr val="bg1"/>
              </a:solidFill>
              <a:latin typeface="Calibri (Body)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Picture 12" descr="Related image">
            <a:extLst>
              <a:ext uri="{FF2B5EF4-FFF2-40B4-BE49-F238E27FC236}">
                <a16:creationId xmlns:a16="http://schemas.microsoft.com/office/drawing/2014/main" id="{C9CA41F6-E708-45F5-829B-6B8F1FFCD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55500"/>
            <a:ext cx="1052509" cy="106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C6D3CC8-B0BD-41B5-A48D-1F1C110FC637}"/>
              </a:ext>
            </a:extLst>
          </p:cNvPr>
          <p:cNvSpPr/>
          <p:nvPr/>
        </p:nvSpPr>
        <p:spPr>
          <a:xfrm>
            <a:off x="1670391" y="4349398"/>
            <a:ext cx="105919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Thử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dùng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thêm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kỹ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thuật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chiều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sz="2400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PCA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xem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sz="2400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thế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nào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pic>
        <p:nvPicPr>
          <p:cNvPr id="2050" name="Picture 2" descr="Image result for find data icon">
            <a:extLst>
              <a:ext uri="{FF2B5EF4-FFF2-40B4-BE49-F238E27FC236}">
                <a16:creationId xmlns:a16="http://schemas.microsoft.com/office/drawing/2014/main" id="{FFF62E5D-6540-40B4-9B8A-363B87C6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25" y="695987"/>
            <a:ext cx="913583" cy="1043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12965C6-F64D-4E9B-A347-6F20056B278F}"/>
              </a:ext>
            </a:extLst>
          </p:cNvPr>
          <p:cNvSpPr/>
          <p:nvPr/>
        </p:nvSpPr>
        <p:spPr>
          <a:xfrm>
            <a:off x="1670390" y="987120"/>
            <a:ext cx="105216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Tìm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hiểu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kỹ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thập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thuộc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tính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chọn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sz="2400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a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vào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huấn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luyện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pic>
        <p:nvPicPr>
          <p:cNvPr id="2052" name="Picture 4" descr="Image result for hard icon">
            <a:extLst>
              <a:ext uri="{FF2B5EF4-FFF2-40B4-BE49-F238E27FC236}">
                <a16:creationId xmlns:a16="http://schemas.microsoft.com/office/drawing/2014/main" id="{6530FA92-E966-4F04-89C0-4C4919121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12" y="1875685"/>
            <a:ext cx="913584" cy="91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5FD7C05-4C2E-47D3-BA73-4F98BFA6C6FC}"/>
              </a:ext>
            </a:extLst>
          </p:cNvPr>
          <p:cNvSpPr/>
          <p:nvPr/>
        </p:nvSpPr>
        <p:spPr>
          <a:xfrm>
            <a:off x="1670391" y="2121565"/>
            <a:ext cx="83014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Bắt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đầu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thực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hiện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đồ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án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sớm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ngày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ít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pic>
        <p:nvPicPr>
          <p:cNvPr id="2054" name="Picture 6" descr="Image result for get data icon">
            <a:extLst>
              <a:ext uri="{FF2B5EF4-FFF2-40B4-BE49-F238E27FC236}">
                <a16:creationId xmlns:a16="http://schemas.microsoft.com/office/drawing/2014/main" id="{8AADEEB8-0C4D-4631-BEBE-60FA6A4EA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38" y="3133734"/>
            <a:ext cx="900058" cy="8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F58A7EA-E7E1-4B39-B124-54B5FD31D49C}"/>
              </a:ext>
            </a:extLst>
          </p:cNvPr>
          <p:cNvSpPr/>
          <p:nvPr/>
        </p:nvSpPr>
        <p:spPr>
          <a:xfrm>
            <a:off x="1670391" y="3356985"/>
            <a:ext cx="86503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Helvetica Neue"/>
              </a:rPr>
              <a:t>Thu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thập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thêm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chính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xác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khi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sp>
        <p:nvSpPr>
          <p:cNvPr id="9" name="AutoShape 8" descr="Image result for Dimensional reduction icon">
            <a:extLst>
              <a:ext uri="{FF2B5EF4-FFF2-40B4-BE49-F238E27FC236}">
                <a16:creationId xmlns:a16="http://schemas.microsoft.com/office/drawing/2014/main" id="{EB5C1CE1-C55F-41B1-BD26-118D41D9B9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0377" y="320626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2B28E3-96C2-47E6-8D3F-C15D1886B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810" y="4225233"/>
            <a:ext cx="963549" cy="71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277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EA81853-BCE1-4B7C-922E-A502B7B5F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53F3F5-328C-4AC3-B3C4-6A9D4C3D3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FB21825-551A-4A7A-BBFC-4EA87E6BBC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6535" y="863695"/>
            <a:ext cx="11298932" cy="4947170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THANK YOU FOR WATCHING</a:t>
            </a:r>
            <a:endParaRPr lang="en-US" sz="4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ECACBD-42EC-44A4-B0DE-2DEDB73E1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BB5757-5277-4AC5-8E2C-46B13387B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3643"/>
            <a:ext cx="7503637" cy="9499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B6A28B-8364-4204-B5B1-9E0244BE2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710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51FF79C5-3B56-437F-A261-041AE69C3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7671" y="5474331"/>
            <a:ext cx="8059862" cy="689514"/>
          </a:xfrm>
        </p:spPr>
        <p:txBody>
          <a:bodyPr>
            <a:norm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hỏi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đặt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ra?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B03B39-AFF9-47FB-9F87-8359EFD898E4}"/>
              </a:ext>
            </a:extLst>
          </p:cNvPr>
          <p:cNvSpPr/>
          <p:nvPr/>
        </p:nvSpPr>
        <p:spPr>
          <a:xfrm>
            <a:off x="320600" y="3690816"/>
            <a:ext cx="43305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dirty="0">
                <a:solidFill>
                  <a:srgbClr val="00B050"/>
                </a:solidFill>
                <a:latin typeface="Helvetica Neue"/>
              </a:rPr>
              <a:t>Cho các thông tin về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một</a:t>
            </a:r>
            <a:r>
              <a:rPr lang="vi-VN" dirty="0">
                <a:solidFill>
                  <a:srgbClr val="00B050"/>
                </a:solidFill>
                <a:latin typeface="Helvetica Neue"/>
              </a:rPr>
              <a:t> căn nhà</a:t>
            </a:r>
            <a:endParaRPr lang="en-US" dirty="0">
              <a:solidFill>
                <a:srgbClr val="00B050"/>
              </a:solidFill>
              <a:latin typeface="Helvetica Neue"/>
            </a:endParaRPr>
          </a:p>
          <a:p>
            <a:pPr algn="ctr"/>
            <a:r>
              <a:rPr lang="en-US" i="1" dirty="0">
                <a:solidFill>
                  <a:srgbClr val="000000"/>
                </a:solidFill>
                <a:latin typeface="Helvetica Neue"/>
              </a:rPr>
              <a:t>(đ</a:t>
            </a:r>
            <a:r>
              <a:rPr lang="vi-VN" i="1" dirty="0">
                <a:solidFill>
                  <a:srgbClr val="000000"/>
                </a:solidFill>
                <a:latin typeface="Helvetica Neue"/>
              </a:rPr>
              <a:t>ường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khu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vực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diện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tích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loại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nhà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phòng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tình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thuế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tội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phạm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…)</a:t>
            </a:r>
            <a:endParaRPr lang="vi-VN" i="1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F692EE-9A64-4D3A-9D68-A59FB8DA31A4}"/>
              </a:ext>
            </a:extLst>
          </p:cNvPr>
          <p:cNvSpPr/>
          <p:nvPr/>
        </p:nvSpPr>
        <p:spPr>
          <a:xfrm>
            <a:off x="7822192" y="3690816"/>
            <a:ext cx="41181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Helvetica Neue"/>
              </a:rPr>
              <a:t>Căn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này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bao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nhiêu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tiền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?</a:t>
            </a:r>
            <a:endParaRPr lang="vi-VN" dirty="0">
              <a:solidFill>
                <a:srgbClr val="FF0000"/>
              </a:solidFill>
              <a:latin typeface="Helvetica Neue"/>
            </a:endParaRP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C13A8D13-E143-4ADC-BFAB-F1E7D3F65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456" y="2035712"/>
            <a:ext cx="2051087" cy="1082682"/>
          </a:xfrm>
          <a:prstGeom prst="rect">
            <a:avLst/>
          </a:prstGeom>
        </p:spPr>
      </p:pic>
      <p:pic>
        <p:nvPicPr>
          <p:cNvPr id="25" name="Picture 24" descr="A picture containing comb, clock&#10;&#10;Description automatically generated">
            <a:extLst>
              <a:ext uri="{FF2B5EF4-FFF2-40B4-BE49-F238E27FC236}">
                <a16:creationId xmlns:a16="http://schemas.microsoft.com/office/drawing/2014/main" id="{5A8E05C3-D837-40C8-BEAE-C76E128AA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333" y="1011698"/>
            <a:ext cx="2871918" cy="2501710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1ECBA55C-F52B-4670-B7E4-F2CA89C75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8216" y="2101069"/>
            <a:ext cx="1513451" cy="151345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E12BD33-1E60-4BDB-A1B0-44D5860D15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9748" y="1195756"/>
            <a:ext cx="1326832" cy="23176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659DA4-4456-4640-9766-18107395D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2" name="Picture 11" descr="A picture containing black, tower, white, building&#10;&#10;Description automatically generated">
            <a:extLst>
              <a:ext uri="{FF2B5EF4-FFF2-40B4-BE49-F238E27FC236}">
                <a16:creationId xmlns:a16="http://schemas.microsoft.com/office/drawing/2014/main" id="{830D7D7A-6D44-408C-97CF-0C8FC64251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17532" y="5212351"/>
            <a:ext cx="1095941" cy="121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330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51FF79C5-3B56-437F-A261-041AE69C3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7670" y="5474331"/>
            <a:ext cx="8033849" cy="689514"/>
          </a:xfrm>
        </p:spPr>
        <p:txBody>
          <a:bodyPr>
            <a:norm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LỢI ÍCH CỦA CÂU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Hỏi</a:t>
            </a:r>
            <a:endParaRPr lang="en-US" sz="2400" b="1" dirty="0">
              <a:solidFill>
                <a:schemeClr val="bg1"/>
              </a:solidFill>
              <a:latin typeface="Calibri (Body)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EDAEA1-BCB7-4686-998B-AE42378A2C6A}"/>
              </a:ext>
            </a:extLst>
          </p:cNvPr>
          <p:cNvSpPr/>
          <p:nvPr/>
        </p:nvSpPr>
        <p:spPr>
          <a:xfrm>
            <a:off x="2138197" y="1126589"/>
            <a:ext cx="71765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vi-VN" dirty="0">
                <a:solidFill>
                  <a:srgbClr val="000000"/>
                </a:solidFill>
                <a:latin typeface="Helvetica Neue"/>
              </a:rPr>
              <a:t>Người bán có thể dự đoán được giá trị căn nhà mà mình muốn bán.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19D227-DC23-4006-9459-B9B644C1E0BF}"/>
              </a:ext>
            </a:extLst>
          </p:cNvPr>
          <p:cNvSpPr/>
          <p:nvPr/>
        </p:nvSpPr>
        <p:spPr>
          <a:xfrm>
            <a:off x="772037" y="2978680"/>
            <a:ext cx="9385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vi-VN" dirty="0">
                <a:solidFill>
                  <a:srgbClr val="000000"/>
                </a:solidFill>
                <a:latin typeface="Helvetica Neue"/>
              </a:rPr>
              <a:t>Người mua có thể ước lượng được căn nhà mình muốn mua có giá cả hợp lý hay 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?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41C254-33E1-4A73-A4D7-A1EB4227C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7694" y="2160888"/>
            <a:ext cx="1620134" cy="17071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4EFD3C-E082-4F93-86D8-379740C74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18062" y="680893"/>
            <a:ext cx="1620135" cy="1951427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390CAF37-2CFF-49BC-830F-425E9CDD6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7285" y="1544512"/>
            <a:ext cx="1176056" cy="108780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3A38562-5D32-4B92-AAB9-B0EB514A7A3A}"/>
              </a:ext>
            </a:extLst>
          </p:cNvPr>
          <p:cNvSpPr/>
          <p:nvPr/>
        </p:nvSpPr>
        <p:spPr>
          <a:xfrm>
            <a:off x="405185" y="4573973"/>
            <a:ext cx="105625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rgbClr val="FF0000"/>
                </a:solidFill>
                <a:latin typeface="Helvetica Neue"/>
              </a:rPr>
              <a:t>Nguồn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gốc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câu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hỏi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: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tự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nghĩ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ra.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754447-251A-44C1-B228-9DC835A5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3" name="Picture 12" descr="A picture containing black, tower, white, building&#10;&#10;Description automatically generated">
            <a:extLst>
              <a:ext uri="{FF2B5EF4-FFF2-40B4-BE49-F238E27FC236}">
                <a16:creationId xmlns:a16="http://schemas.microsoft.com/office/drawing/2014/main" id="{FA73566A-6EC0-471A-9FF1-8832FA1ECB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7532" y="5212351"/>
            <a:ext cx="1095941" cy="121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03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748" y="5474331"/>
            <a:ext cx="6129437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THU THẬP DỮ LIỆU – PARSE HTML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E32CB8-99EA-442F-BDA2-2842973F24B7}"/>
              </a:ext>
            </a:extLst>
          </p:cNvPr>
          <p:cNvSpPr/>
          <p:nvPr/>
        </p:nvSpPr>
        <p:spPr>
          <a:xfrm>
            <a:off x="351600" y="694155"/>
            <a:ext cx="71765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  <a:latin typeface="Helvetica Neue"/>
              </a:rPr>
              <a:t>Trang web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thập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: </a:t>
            </a:r>
            <a:r>
              <a:rPr lang="en-US" dirty="0">
                <a:solidFill>
                  <a:srgbClr val="0070C0"/>
                </a:solidFill>
                <a:latin typeface="Helvetica Neu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https://www.realtytrac.com/</a:t>
            </a:r>
            <a:endParaRPr lang="en-US" dirty="0">
              <a:solidFill>
                <a:srgbClr val="0070C0"/>
              </a:solidFill>
              <a:latin typeface="Helvetica Neu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5939CC-9E38-4ADD-976E-70DCB2152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D8A1FB-0F2A-4592-BC5E-D14058C6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98" y="1063487"/>
            <a:ext cx="7176562" cy="4474318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90CE2DD8-91A5-416F-8F00-B3E960C1A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5185" y="5229961"/>
            <a:ext cx="1068609" cy="10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47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E32CB8-99EA-442F-BDA2-2842973F24B7}"/>
              </a:ext>
            </a:extLst>
          </p:cNvPr>
          <p:cNvSpPr/>
          <p:nvPr/>
        </p:nvSpPr>
        <p:spPr>
          <a:xfrm>
            <a:off x="365668" y="694155"/>
            <a:ext cx="11379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Thu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về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danh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sách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“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căn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đã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FF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bán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thành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công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tại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quận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Cam bang California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Mỹ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”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5439FD-468D-42A1-884A-24044B984792}"/>
              </a:ext>
            </a:extLst>
          </p:cNvPr>
          <p:cNvSpPr/>
          <p:nvPr/>
        </p:nvSpPr>
        <p:spPr>
          <a:xfrm>
            <a:off x="946022" y="3554502"/>
            <a:ext cx="2310734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Parse HTML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+ Detail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url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14C0789-4517-414B-AB13-9CA7154E1786}"/>
              </a:ext>
            </a:extLst>
          </p:cNvPr>
          <p:cNvSpPr/>
          <p:nvPr/>
        </p:nvSpPr>
        <p:spPr>
          <a:xfrm>
            <a:off x="966472" y="3933410"/>
            <a:ext cx="1331722" cy="33409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C3B4BF-549A-4CAC-9279-524CB62DB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F993D5-9188-4D8C-A97C-5EB0A42C6204}"/>
              </a:ext>
            </a:extLst>
          </p:cNvPr>
          <p:cNvSpPr/>
          <p:nvPr/>
        </p:nvSpPr>
        <p:spPr>
          <a:xfrm>
            <a:off x="446534" y="4613111"/>
            <a:ext cx="4070133" cy="127727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parse,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thực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kiểm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việc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pháp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hay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file robots.txt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web: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70C0"/>
                </a:solidFill>
                <a:latin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https://m.realtytrac.com/robots.txt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D12B88-7881-40A9-BFEA-D7899E776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1258" y="1205445"/>
            <a:ext cx="6368142" cy="519535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D5B72C-101D-4CEB-8EC1-96AE1146AD10}"/>
              </a:ext>
            </a:extLst>
          </p:cNvPr>
          <p:cNvCxnSpPr>
            <a:cxnSpLocks/>
          </p:cNvCxnSpPr>
          <p:nvPr/>
        </p:nvCxnSpPr>
        <p:spPr>
          <a:xfrm flipV="1">
            <a:off x="2298194" y="3249637"/>
            <a:ext cx="4369892" cy="9062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31C3E19-CE7E-4419-885F-26D7E485084D}"/>
              </a:ext>
            </a:extLst>
          </p:cNvPr>
          <p:cNvSpPr/>
          <p:nvPr/>
        </p:nvSpPr>
        <p:spPr>
          <a:xfrm>
            <a:off x="365668" y="1398821"/>
            <a:ext cx="44929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b="1" dirty="0">
                <a:solidFill>
                  <a:srgbClr val="FF0000"/>
                </a:solidFill>
                <a:latin typeface="Helvetica Neue"/>
              </a:rPr>
              <a:t>L</a:t>
            </a:r>
            <a:r>
              <a:rPr lang="vi-VN" b="1" dirty="0">
                <a:solidFill>
                  <a:srgbClr val="FF0000"/>
                </a:solidFill>
                <a:latin typeface="Helvetica Neue"/>
              </a:rPr>
              <a:t>ư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u ý: </a:t>
            </a:r>
            <a:r>
              <a:rPr lang="en-US" dirty="0" err="1">
                <a:latin typeface="Helvetica Neue"/>
              </a:rPr>
              <a:t>Dữ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liệu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nhóm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thập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pháp</a:t>
            </a:r>
            <a:r>
              <a:rPr lang="en-US" dirty="0">
                <a:latin typeface="Helvetica Neue"/>
              </a:rPr>
              <a:t> (parse HTML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kiểm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tra</a:t>
            </a:r>
            <a:r>
              <a:rPr lang="en-US" dirty="0">
                <a:latin typeface="Helvetica Neue"/>
              </a:rPr>
              <a:t> file robots.txt)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correct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ouput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>
                <a:latin typeface="Helvetica Neue"/>
              </a:rPr>
              <a:t>(do </a:t>
            </a:r>
            <a:r>
              <a:rPr lang="en-US" dirty="0" err="1">
                <a:latin typeface="Helvetica Neue"/>
              </a:rPr>
              <a:t>căn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đã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bán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thành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công</a:t>
            </a:r>
            <a:r>
              <a:rPr lang="en-US" dirty="0">
                <a:latin typeface="Helvetica Neue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718995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E32CB8-99EA-442F-BDA2-2842973F24B7}"/>
              </a:ext>
            </a:extLst>
          </p:cNvPr>
          <p:cNvSpPr/>
          <p:nvPr/>
        </p:nvSpPr>
        <p:spPr>
          <a:xfrm>
            <a:off x="365668" y="637759"/>
            <a:ext cx="9073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bản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muốn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thêm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chi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tiết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5439FD-468D-42A1-884A-24044B984792}"/>
              </a:ext>
            </a:extLst>
          </p:cNvPr>
          <p:cNvSpPr/>
          <p:nvPr/>
        </p:nvSpPr>
        <p:spPr>
          <a:xfrm>
            <a:off x="831817" y="1059904"/>
            <a:ext cx="2310734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Parse HTML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Date Sold.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Mortgage.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Address.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+ Description.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Property Infor: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  <a:ea typeface="Cambria Math" panose="02040503050406030204" pitchFamily="18" charset="0"/>
              </a:rPr>
              <a:t>    •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Bedroom.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  <a:ea typeface="Cambria Math" panose="02040503050406030204" pitchFamily="18" charset="0"/>
              </a:rPr>
              <a:t>    •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Bathroom.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  <a:ea typeface="Cambria Math" panose="02040503050406030204" pitchFamily="18" charset="0"/>
              </a:rPr>
              <a:t>    •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Size.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  <a:ea typeface="Cambria Math" panose="02040503050406030204" pitchFamily="18" charset="0"/>
              </a:rPr>
              <a:t>    •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….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14C0789-4517-414B-AB13-9CA7154E1786}"/>
              </a:ext>
            </a:extLst>
          </p:cNvPr>
          <p:cNvSpPr/>
          <p:nvPr/>
        </p:nvSpPr>
        <p:spPr>
          <a:xfrm>
            <a:off x="932772" y="1391844"/>
            <a:ext cx="1396444" cy="104516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4DC8DFB-6B02-4CB8-BD58-70A1A5AA0B16}"/>
              </a:ext>
            </a:extLst>
          </p:cNvPr>
          <p:cNvSpPr/>
          <p:nvPr/>
        </p:nvSpPr>
        <p:spPr>
          <a:xfrm>
            <a:off x="932772" y="2826559"/>
            <a:ext cx="1853181" cy="170645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A4EB92-5A0E-43FA-A890-22DB11714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530" y="1101385"/>
            <a:ext cx="3590925" cy="1201464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FB5F24-C442-4A71-B56B-6250761E9931}"/>
              </a:ext>
            </a:extLst>
          </p:cNvPr>
          <p:cNvCxnSpPr>
            <a:cxnSpLocks/>
          </p:cNvCxnSpPr>
          <p:nvPr/>
        </p:nvCxnSpPr>
        <p:spPr>
          <a:xfrm flipV="1">
            <a:off x="2357800" y="1261964"/>
            <a:ext cx="4957400" cy="3378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8A89B8D-DFEA-4841-B811-62C6D57B0CE0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329216" y="1587013"/>
            <a:ext cx="4985984" cy="3274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27AEBF3-26BE-4B0A-9763-748AF91E6844}"/>
              </a:ext>
            </a:extLst>
          </p:cNvPr>
          <p:cNvCxnSpPr>
            <a:cxnSpLocks/>
          </p:cNvCxnSpPr>
          <p:nvPr/>
        </p:nvCxnSpPr>
        <p:spPr>
          <a:xfrm flipV="1">
            <a:off x="2357800" y="1917242"/>
            <a:ext cx="4957400" cy="2900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021DD1D-7D5C-4E7E-884E-C6F0A276E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369" y="4040500"/>
            <a:ext cx="5748452" cy="2363081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59F1D40-2FEE-4443-B766-EA62E3F16D49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824139" y="3734652"/>
            <a:ext cx="3429230" cy="14873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8E0FDB99-974A-434C-A8E0-6EC47DA815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913" y="2456107"/>
            <a:ext cx="5553075" cy="1552575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5B9A2D7-0BB9-411F-87C5-42A535FD4FDE}"/>
              </a:ext>
            </a:extLst>
          </p:cNvPr>
          <p:cNvSpPr/>
          <p:nvPr/>
        </p:nvSpPr>
        <p:spPr>
          <a:xfrm>
            <a:off x="932772" y="2475915"/>
            <a:ext cx="1396444" cy="310170"/>
          </a:xfrm>
          <a:prstGeom prst="roundRect">
            <a:avLst/>
          </a:prstGeom>
          <a:noFill/>
          <a:ln>
            <a:solidFill>
              <a:srgbClr val="A113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F4DB166-4CA3-44A9-ADFF-C6473404E299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2361308" y="2640595"/>
            <a:ext cx="3911605" cy="591800"/>
          </a:xfrm>
          <a:prstGeom prst="straightConnector1">
            <a:avLst/>
          </a:prstGeom>
          <a:ln>
            <a:solidFill>
              <a:srgbClr val="A11378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7BFA565-73A7-47EF-A3D0-7C332A809FA4}"/>
              </a:ext>
            </a:extLst>
          </p:cNvPr>
          <p:cNvSpPr/>
          <p:nvPr/>
        </p:nvSpPr>
        <p:spPr>
          <a:xfrm>
            <a:off x="446534" y="4613111"/>
            <a:ext cx="4070133" cy="127727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parse,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thực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kiểm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việc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pháp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hay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file robots.txt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web: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70C0"/>
                </a:solidFill>
                <a:latin typeface="Helvetica Neu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https://m.realtytrac.com/robots.txt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8986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E32CB8-99EA-442F-BDA2-2842973F24B7}"/>
              </a:ext>
            </a:extLst>
          </p:cNvPr>
          <p:cNvSpPr/>
          <p:nvPr/>
        </p:nvSpPr>
        <p:spPr>
          <a:xfrm>
            <a:off x="365668" y="637759"/>
            <a:ext cx="53419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bản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muốn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thêm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chi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tiết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5439FD-468D-42A1-884A-24044B984792}"/>
              </a:ext>
            </a:extLst>
          </p:cNvPr>
          <p:cNvSpPr/>
          <p:nvPr/>
        </p:nvSpPr>
        <p:spPr>
          <a:xfrm>
            <a:off x="848712" y="1467753"/>
            <a:ext cx="231073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Parse HTML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Taxes.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Price History.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Number school.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  <a:ea typeface="Cambria Math" panose="02040503050406030204" pitchFamily="18" charset="0"/>
              </a:rPr>
              <a:t>   </a:t>
            </a:r>
            <a:endParaRPr lang="en-US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14C0789-4517-414B-AB13-9CA7154E1786}"/>
              </a:ext>
            </a:extLst>
          </p:cNvPr>
          <p:cNvSpPr/>
          <p:nvPr/>
        </p:nvSpPr>
        <p:spPr>
          <a:xfrm>
            <a:off x="946022" y="1847402"/>
            <a:ext cx="1670568" cy="32280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4DC8DFB-6B02-4CB8-BD58-70A1A5AA0B16}"/>
              </a:ext>
            </a:extLst>
          </p:cNvPr>
          <p:cNvSpPr/>
          <p:nvPr/>
        </p:nvSpPr>
        <p:spPr>
          <a:xfrm>
            <a:off x="946021" y="2559097"/>
            <a:ext cx="1874341" cy="343005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27AEBF3-26BE-4B0A-9763-748AF91E6844}"/>
              </a:ext>
            </a:extLst>
          </p:cNvPr>
          <p:cNvCxnSpPr>
            <a:cxnSpLocks/>
          </p:cNvCxnSpPr>
          <p:nvPr/>
        </p:nvCxnSpPr>
        <p:spPr>
          <a:xfrm flipV="1">
            <a:off x="2616590" y="1360782"/>
            <a:ext cx="3291766" cy="65943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4BA9C4F-DA33-42B3-A1E7-2B32772C1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356" y="700436"/>
            <a:ext cx="6248400" cy="2000250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F671A64-A243-4FF2-8208-195E8FB9B04F}"/>
              </a:ext>
            </a:extLst>
          </p:cNvPr>
          <p:cNvSpPr/>
          <p:nvPr/>
        </p:nvSpPr>
        <p:spPr>
          <a:xfrm>
            <a:off x="946021" y="2203882"/>
            <a:ext cx="1670569" cy="318572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A48632-6F8E-447B-A525-2ACD51806F98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2616590" y="2285456"/>
            <a:ext cx="3291766" cy="7771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EFE98C88-B1EE-4B0F-A48E-3F30C7141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216" y="2841947"/>
            <a:ext cx="5651976" cy="3200876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AB55626-5C8C-4B9C-96FC-E1A8BA4EEFBC}"/>
              </a:ext>
            </a:extLst>
          </p:cNvPr>
          <p:cNvCxnSpPr>
            <a:cxnSpLocks/>
          </p:cNvCxnSpPr>
          <p:nvPr/>
        </p:nvCxnSpPr>
        <p:spPr>
          <a:xfrm>
            <a:off x="2820362" y="2925566"/>
            <a:ext cx="3494046" cy="1433472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2F87CE5-7443-4A48-A61F-0F97CB19EC71}"/>
              </a:ext>
            </a:extLst>
          </p:cNvPr>
          <p:cNvSpPr/>
          <p:nvPr/>
        </p:nvSpPr>
        <p:spPr>
          <a:xfrm>
            <a:off x="446534" y="4613111"/>
            <a:ext cx="4070133" cy="127727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parse,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thực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kiểm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việc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pháp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hay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file robots.txt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web: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70C0"/>
                </a:solidFill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https://m.realtytrac.com/robots.txt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4175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E32CB8-99EA-442F-BDA2-2842973F24B7}"/>
              </a:ext>
            </a:extLst>
          </p:cNvPr>
          <p:cNvSpPr/>
          <p:nvPr/>
        </p:nvSpPr>
        <p:spPr>
          <a:xfrm>
            <a:off x="365668" y="637759"/>
            <a:ext cx="67420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bản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muốn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thêm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chi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tiết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5439FD-468D-42A1-884A-24044B984792}"/>
              </a:ext>
            </a:extLst>
          </p:cNvPr>
          <p:cNvSpPr/>
          <p:nvPr/>
        </p:nvSpPr>
        <p:spPr>
          <a:xfrm>
            <a:off x="848712" y="1467753"/>
            <a:ext cx="231073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Parse HTML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Info crime.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Number near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   foreclosures.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  <a:ea typeface="Cambria Math" panose="02040503050406030204" pitchFamily="18" charset="0"/>
              </a:rPr>
              <a:t>   </a:t>
            </a:r>
            <a:endParaRPr lang="en-US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14C0789-4517-414B-AB13-9CA7154E1786}"/>
              </a:ext>
            </a:extLst>
          </p:cNvPr>
          <p:cNvSpPr/>
          <p:nvPr/>
        </p:nvSpPr>
        <p:spPr>
          <a:xfrm>
            <a:off x="946022" y="1904106"/>
            <a:ext cx="1670568" cy="2661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27AEBF3-26BE-4B0A-9763-748AF91E6844}"/>
              </a:ext>
            </a:extLst>
          </p:cNvPr>
          <p:cNvCxnSpPr>
            <a:cxnSpLocks/>
          </p:cNvCxnSpPr>
          <p:nvPr/>
        </p:nvCxnSpPr>
        <p:spPr>
          <a:xfrm flipV="1">
            <a:off x="2616590" y="1275610"/>
            <a:ext cx="4856817" cy="7446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F671A64-A243-4FF2-8208-195E8FB9B04F}"/>
              </a:ext>
            </a:extLst>
          </p:cNvPr>
          <p:cNvSpPr/>
          <p:nvPr/>
        </p:nvSpPr>
        <p:spPr>
          <a:xfrm>
            <a:off x="946021" y="2256350"/>
            <a:ext cx="1670569" cy="645752"/>
          </a:xfrm>
          <a:prstGeom prst="round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A48632-6F8E-447B-A525-2ACD51806F98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637646" y="2552991"/>
            <a:ext cx="4835761" cy="937148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FFD91B4-ECC4-4CDC-B680-D420ED300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407" y="708839"/>
            <a:ext cx="4352925" cy="55626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7F0CDAC-4D10-4213-8380-A427750FB4D7}"/>
              </a:ext>
            </a:extLst>
          </p:cNvPr>
          <p:cNvSpPr/>
          <p:nvPr/>
        </p:nvSpPr>
        <p:spPr>
          <a:xfrm>
            <a:off x="446534" y="4613111"/>
            <a:ext cx="4070133" cy="155427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parse HTML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thực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kiểm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việc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pháp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hay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file robots.txt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web: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70C0"/>
                </a:solidFill>
                <a:latin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https://m.realtytrac.com/robots.txt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251788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1094</TotalTime>
  <Words>4377</Words>
  <Application>Microsoft Office PowerPoint</Application>
  <PresentationFormat>Widescreen</PresentationFormat>
  <Paragraphs>287</Paragraphs>
  <Slides>28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(Body)</vt:lpstr>
      <vt:lpstr>Gill Sans MT</vt:lpstr>
      <vt:lpstr>Gill Sans MT (Body)</vt:lpstr>
      <vt:lpstr>Helvetica Neue</vt:lpstr>
      <vt:lpstr>Wingdings 2</vt:lpstr>
      <vt:lpstr>Dividend</vt:lpstr>
      <vt:lpstr>BÁO CÁO đồ án môn học CUỐI KỲ -- đề tài dự đoán giá nhà --</vt:lpstr>
      <vt:lpstr>NỘI DUNG CHÍNH</vt:lpstr>
      <vt:lpstr>Câu hỏi đặt ra?</vt:lpstr>
      <vt:lpstr>LỢI ÍCH CỦA CÂU Hỏi</vt:lpstr>
      <vt:lpstr>THU THẬP DỮ LIỆU – PARSE HTML</vt:lpstr>
      <vt:lpstr>PowerPoint Presentation</vt:lpstr>
      <vt:lpstr>PowerPoint Presentation</vt:lpstr>
      <vt:lpstr>PowerPoint Presentation</vt:lpstr>
      <vt:lpstr>PowerPoint Presentation</vt:lpstr>
      <vt:lpstr>THU THẬP DỮ LIỆU – LỰA CHỌN DỮ LIỆU NĂM 2019</vt:lpstr>
      <vt:lpstr>PowerPoint Presentation</vt:lpstr>
      <vt:lpstr>PowerPoint Presentation</vt:lpstr>
      <vt:lpstr>THU THẬP DỮ LIỆU –  10 DÒNG ĐẦU TIÊN CỦA DỮ LIỆU ĐƯỢC THU THẬP</vt:lpstr>
      <vt:lpstr>Tiền xử lý dữ liệu</vt:lpstr>
      <vt:lpstr>PowerPoint Presentation</vt:lpstr>
      <vt:lpstr>PowerPoint Presentation</vt:lpstr>
      <vt:lpstr>Mô hình hóa dữ liệu</vt:lpstr>
      <vt:lpstr>Mô hình hóa dữ liệu – LINear regression</vt:lpstr>
      <vt:lpstr>Mô hình hóa dữ liệu – K-neighbors regressor</vt:lpstr>
      <vt:lpstr>PowerPoint Presentation</vt:lpstr>
      <vt:lpstr>Mô hình hóa dữ liệu – DECISION TREe regressor</vt:lpstr>
      <vt:lpstr>PowerPoint Presentation</vt:lpstr>
      <vt:lpstr>Mô hình hóa dữ liệu – Random Forest regressor</vt:lpstr>
      <vt:lpstr>PowerPoint Presentation</vt:lpstr>
      <vt:lpstr>Mô hình hóa dữ liệu – MÔ HÌNH TỐT nhất</vt:lpstr>
      <vt:lpstr>Mô hình hóa dữ liệu – DỰ ĐOÁN TRÊN TẬP TEST</vt:lpstr>
      <vt:lpstr>TỔNG KẾT – bài học rút ra và mong muốn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Lần 1- ĐỒ ÁN CUỐI KỲ</dc:title>
  <dc:creator>ĐẶNG PHƯƠNG NAM</dc:creator>
  <cp:lastModifiedBy>ĐẶNG PHƯƠNG NAM</cp:lastModifiedBy>
  <cp:revision>281</cp:revision>
  <dcterms:created xsi:type="dcterms:W3CDTF">2019-12-01T07:22:29Z</dcterms:created>
  <dcterms:modified xsi:type="dcterms:W3CDTF">2020-01-05T18:07:51Z</dcterms:modified>
</cp:coreProperties>
</file>